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6576000" cy="27432000"/>
  <p:notesSz cx="7004050" cy="9290050"/>
  <p:defaultTextStyle>
    <a:defPPr>
      <a:defRPr lang="en-US"/>
    </a:defPPr>
    <a:lvl1pPr marL="0" algn="l" defTabSz="2742623" rtl="0" eaLnBrk="1" latinLnBrk="0" hangingPunct="1">
      <a:defRPr sz="5333" kern="1200">
        <a:solidFill>
          <a:schemeClr val="tx1"/>
        </a:solidFill>
        <a:latin typeface="+mn-lt"/>
        <a:ea typeface="+mn-ea"/>
        <a:cs typeface="+mn-cs"/>
      </a:defRPr>
    </a:lvl1pPr>
    <a:lvl2pPr marL="1371312" algn="l" defTabSz="2742623" rtl="0" eaLnBrk="1" latinLnBrk="0" hangingPunct="1">
      <a:defRPr sz="5333" kern="1200">
        <a:solidFill>
          <a:schemeClr val="tx1"/>
        </a:solidFill>
        <a:latin typeface="+mn-lt"/>
        <a:ea typeface="+mn-ea"/>
        <a:cs typeface="+mn-cs"/>
      </a:defRPr>
    </a:lvl2pPr>
    <a:lvl3pPr marL="2742623" algn="l" defTabSz="2742623" rtl="0" eaLnBrk="1" latinLnBrk="0" hangingPunct="1">
      <a:defRPr sz="5333" kern="1200">
        <a:solidFill>
          <a:schemeClr val="tx1"/>
        </a:solidFill>
        <a:latin typeface="+mn-lt"/>
        <a:ea typeface="+mn-ea"/>
        <a:cs typeface="+mn-cs"/>
      </a:defRPr>
    </a:lvl3pPr>
    <a:lvl4pPr marL="4113935" algn="l" defTabSz="2742623" rtl="0" eaLnBrk="1" latinLnBrk="0" hangingPunct="1">
      <a:defRPr sz="5333" kern="1200">
        <a:solidFill>
          <a:schemeClr val="tx1"/>
        </a:solidFill>
        <a:latin typeface="+mn-lt"/>
        <a:ea typeface="+mn-ea"/>
        <a:cs typeface="+mn-cs"/>
      </a:defRPr>
    </a:lvl4pPr>
    <a:lvl5pPr marL="5485246" algn="l" defTabSz="2742623" rtl="0" eaLnBrk="1" latinLnBrk="0" hangingPunct="1">
      <a:defRPr sz="5333" kern="1200">
        <a:solidFill>
          <a:schemeClr val="tx1"/>
        </a:solidFill>
        <a:latin typeface="+mn-lt"/>
        <a:ea typeface="+mn-ea"/>
        <a:cs typeface="+mn-cs"/>
      </a:defRPr>
    </a:lvl5pPr>
    <a:lvl6pPr marL="6856557" algn="l" defTabSz="2742623" rtl="0" eaLnBrk="1" latinLnBrk="0" hangingPunct="1">
      <a:defRPr sz="5333" kern="1200">
        <a:solidFill>
          <a:schemeClr val="tx1"/>
        </a:solidFill>
        <a:latin typeface="+mn-lt"/>
        <a:ea typeface="+mn-ea"/>
        <a:cs typeface="+mn-cs"/>
      </a:defRPr>
    </a:lvl6pPr>
    <a:lvl7pPr marL="8227868" algn="l" defTabSz="2742623" rtl="0" eaLnBrk="1" latinLnBrk="0" hangingPunct="1">
      <a:defRPr sz="5333" kern="1200">
        <a:solidFill>
          <a:schemeClr val="tx1"/>
        </a:solidFill>
        <a:latin typeface="+mn-lt"/>
        <a:ea typeface="+mn-ea"/>
        <a:cs typeface="+mn-cs"/>
      </a:defRPr>
    </a:lvl7pPr>
    <a:lvl8pPr marL="9599181" algn="l" defTabSz="2742623" rtl="0" eaLnBrk="1" latinLnBrk="0" hangingPunct="1">
      <a:defRPr sz="5333" kern="1200">
        <a:solidFill>
          <a:schemeClr val="tx1"/>
        </a:solidFill>
        <a:latin typeface="+mn-lt"/>
        <a:ea typeface="+mn-ea"/>
        <a:cs typeface="+mn-cs"/>
      </a:defRPr>
    </a:lvl8pPr>
    <a:lvl9pPr marL="10970493" algn="l" defTabSz="2742623" rtl="0" eaLnBrk="1" latinLnBrk="0" hangingPunct="1">
      <a:defRPr sz="533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640" userDrawn="1">
          <p15:clr>
            <a:srgbClr val="A4A3A4"/>
          </p15:clr>
        </p15:guide>
        <p15:guide id="2" pos="115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C2C2C"/>
    <a:srgbClr val="500000"/>
    <a:srgbClr val="707373"/>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60" autoAdjust="0"/>
    <p:restoredTop sz="94676" autoAdjust="0"/>
  </p:normalViewPr>
  <p:slideViewPr>
    <p:cSldViewPr>
      <p:cViewPr>
        <p:scale>
          <a:sx n="35" d="100"/>
          <a:sy n="35" d="100"/>
        </p:scale>
        <p:origin x="-344" y="592"/>
      </p:cViewPr>
      <p:guideLst>
        <p:guide orient="horz" pos="8640"/>
        <p:guide pos="1152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tiff>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Rectangle 14"/>
          <p:cNvSpPr/>
          <p:nvPr userDrawn="1"/>
        </p:nvSpPr>
        <p:spPr>
          <a:xfrm>
            <a:off x="35966400" y="0"/>
            <a:ext cx="609600" cy="27432000"/>
          </a:xfrm>
          <a:prstGeom prst="rect">
            <a:avLst/>
          </a:prstGeom>
          <a:solidFill>
            <a:srgbClr val="707373"/>
          </a:solidFill>
          <a:ln>
            <a:no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endParaRPr lang="en-US" sz="4444" dirty="0"/>
          </a:p>
        </p:txBody>
      </p:sp>
      <p:sp>
        <p:nvSpPr>
          <p:cNvPr id="16" name="Rectangle 15"/>
          <p:cNvSpPr/>
          <p:nvPr userDrawn="1"/>
        </p:nvSpPr>
        <p:spPr>
          <a:xfrm>
            <a:off x="-3" y="0"/>
            <a:ext cx="609600" cy="27432000"/>
          </a:xfrm>
          <a:prstGeom prst="rect">
            <a:avLst/>
          </a:prstGeom>
          <a:solidFill>
            <a:srgbClr val="707373"/>
          </a:solidFill>
          <a:ln>
            <a:no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endParaRPr lang="en-US" sz="4444" dirty="0"/>
          </a:p>
        </p:txBody>
      </p:sp>
      <p:sp>
        <p:nvSpPr>
          <p:cNvPr id="17" name="Rectangle 16"/>
          <p:cNvSpPr/>
          <p:nvPr userDrawn="1"/>
        </p:nvSpPr>
        <p:spPr>
          <a:xfrm>
            <a:off x="0" y="0"/>
            <a:ext cx="36576000" cy="3429000"/>
          </a:xfrm>
          <a:prstGeom prst="rect">
            <a:avLst/>
          </a:prstGeom>
          <a:solidFill>
            <a:srgbClr val="7C2C2C"/>
          </a:solidFill>
          <a:ln>
            <a:no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endParaRPr lang="en-US" sz="4444" dirty="0"/>
          </a:p>
        </p:txBody>
      </p:sp>
      <p:sp>
        <p:nvSpPr>
          <p:cNvPr id="11" name="Instructions"/>
          <p:cNvSpPr/>
          <p:nvPr userDrawn="1"/>
        </p:nvSpPr>
        <p:spPr>
          <a:xfrm>
            <a:off x="-8763000" y="0"/>
            <a:ext cx="8001000" cy="27432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2851" tIns="142851" rIns="142851" bIns="142851"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spcBef>
                <a:spcPts val="0"/>
              </a:spcBef>
              <a:spcAft>
                <a:spcPts val="1500"/>
              </a:spcAft>
            </a:pPr>
            <a:r>
              <a:rPr lang="en-US" sz="6000" dirty="0">
                <a:solidFill>
                  <a:srgbClr val="7F7F7F"/>
                </a:solidFill>
                <a:latin typeface="Calibri" pitchFamily="34" charset="0"/>
                <a:cs typeface="Calibri" panose="020F0502020204030204" pitchFamily="34" charset="0"/>
              </a:rPr>
              <a:t>Poster Print Size:</a:t>
            </a:r>
            <a:endParaRPr sz="6000" dirty="0">
              <a:solidFill>
                <a:srgbClr val="7F7F7F"/>
              </a:solidFill>
              <a:latin typeface="Calibri" pitchFamily="34" charset="0"/>
              <a:cs typeface="Calibri" panose="020F0502020204030204" pitchFamily="34" charset="0"/>
            </a:endParaRPr>
          </a:p>
          <a:p>
            <a:pPr lvl="0">
              <a:spcBef>
                <a:spcPts val="0"/>
              </a:spcBef>
              <a:spcAft>
                <a:spcPts val="1500"/>
              </a:spcAft>
            </a:pPr>
            <a:r>
              <a:rPr lang="en-US" sz="4083" dirty="0">
                <a:solidFill>
                  <a:srgbClr val="7F7F7F"/>
                </a:solidFill>
                <a:latin typeface="Calibri" pitchFamily="34" charset="0"/>
                <a:cs typeface="Calibri" panose="020F0502020204030204" pitchFamily="34" charset="0"/>
              </a:rPr>
              <a:t>This poster template is 36” high by 48” wide. It can be used to print any poster with a 3:4 aspect ratio.</a:t>
            </a:r>
          </a:p>
          <a:p>
            <a:pPr lvl="0">
              <a:spcBef>
                <a:spcPts val="0"/>
              </a:spcBef>
              <a:spcAft>
                <a:spcPts val="1500"/>
              </a:spcAft>
            </a:pPr>
            <a:r>
              <a:rPr lang="en-US" sz="6000" dirty="0">
                <a:solidFill>
                  <a:srgbClr val="7F7F7F"/>
                </a:solidFill>
                <a:latin typeface="Calibri" pitchFamily="34" charset="0"/>
                <a:cs typeface="Calibri" panose="020F0502020204030204" pitchFamily="34" charset="0"/>
              </a:rPr>
              <a:t>Placeholders</a:t>
            </a:r>
            <a:r>
              <a:rPr sz="6000" dirty="0">
                <a:solidFill>
                  <a:srgbClr val="7F7F7F"/>
                </a:solidFill>
                <a:latin typeface="Calibri" pitchFamily="34" charset="0"/>
                <a:cs typeface="Calibri" panose="020F0502020204030204" pitchFamily="34" charset="0"/>
              </a:rPr>
              <a:t>:</a:t>
            </a:r>
          </a:p>
          <a:p>
            <a:pPr lvl="0">
              <a:spcBef>
                <a:spcPts val="0"/>
              </a:spcBef>
              <a:spcAft>
                <a:spcPts val="1500"/>
              </a:spcAft>
            </a:pPr>
            <a:r>
              <a:rPr sz="4083" dirty="0">
                <a:solidFill>
                  <a:srgbClr val="7F7F7F"/>
                </a:solidFill>
                <a:latin typeface="Calibri" pitchFamily="34" charset="0"/>
                <a:cs typeface="Calibri" panose="020F0502020204030204" pitchFamily="34" charset="0"/>
              </a:rPr>
              <a:t>The </a:t>
            </a:r>
            <a:r>
              <a:rPr lang="en-US" sz="4083" dirty="0">
                <a:solidFill>
                  <a:srgbClr val="7F7F7F"/>
                </a:solidFill>
                <a:latin typeface="Calibri" pitchFamily="34" charset="0"/>
                <a:cs typeface="Calibri" panose="020F0502020204030204" pitchFamily="34" charset="0"/>
              </a:rPr>
              <a:t>various elements included</a:t>
            </a:r>
            <a:r>
              <a:rPr sz="4083" dirty="0">
                <a:solidFill>
                  <a:srgbClr val="7F7F7F"/>
                </a:solidFill>
                <a:latin typeface="Calibri" pitchFamily="34" charset="0"/>
                <a:cs typeface="Calibri" panose="020F0502020204030204" pitchFamily="34" charset="0"/>
              </a:rPr>
              <a:t> in this </a:t>
            </a:r>
            <a:r>
              <a:rPr lang="en-US" sz="4083" dirty="0">
                <a:solidFill>
                  <a:srgbClr val="7F7F7F"/>
                </a:solidFill>
                <a:latin typeface="Calibri" pitchFamily="34" charset="0"/>
                <a:cs typeface="Calibri" panose="020F0502020204030204" pitchFamily="34" charset="0"/>
              </a:rPr>
              <a:t>poster are ones</a:t>
            </a:r>
            <a:r>
              <a:rPr lang="en-US" sz="4083" baseline="0" dirty="0">
                <a:solidFill>
                  <a:srgbClr val="7F7F7F"/>
                </a:solidFill>
                <a:latin typeface="Calibri" pitchFamily="34" charset="0"/>
                <a:cs typeface="Calibri" panose="020F0502020204030204" pitchFamily="34" charset="0"/>
              </a:rPr>
              <a:t> we often see in medical, research, and scientific posters.</a:t>
            </a:r>
            <a:r>
              <a:rPr sz="4083" dirty="0">
                <a:solidFill>
                  <a:srgbClr val="7F7F7F"/>
                </a:solidFill>
                <a:latin typeface="Calibri" pitchFamily="34" charset="0"/>
                <a:cs typeface="Calibri" panose="020F0502020204030204" pitchFamily="34" charset="0"/>
              </a:rPr>
              <a:t> </a:t>
            </a:r>
            <a:r>
              <a:rPr lang="en-US" sz="4083" dirty="0">
                <a:solidFill>
                  <a:srgbClr val="7F7F7F"/>
                </a:solidFill>
                <a:latin typeface="Calibri" pitchFamily="34" charset="0"/>
                <a:cs typeface="Calibri" panose="020F0502020204030204" pitchFamily="34" charset="0"/>
              </a:rPr>
              <a:t>Feel</a:t>
            </a:r>
            <a:r>
              <a:rPr lang="en-US" sz="4083" baseline="0" dirty="0">
                <a:solidFill>
                  <a:srgbClr val="7F7F7F"/>
                </a:solidFill>
                <a:latin typeface="Calibri" pitchFamily="34" charset="0"/>
                <a:cs typeface="Calibri" panose="020F0502020204030204" pitchFamily="34" charset="0"/>
              </a:rPr>
              <a:t> free to edit, move,  add, and delete items, or change the layout to suit your needs. Always check with your conference organizer for specific requirements.</a:t>
            </a:r>
          </a:p>
          <a:p>
            <a:pPr lvl="0">
              <a:spcBef>
                <a:spcPts val="0"/>
              </a:spcBef>
              <a:spcAft>
                <a:spcPts val="1500"/>
              </a:spcAft>
            </a:pPr>
            <a:r>
              <a:rPr lang="en-US" sz="6000" dirty="0">
                <a:solidFill>
                  <a:srgbClr val="7F7F7F"/>
                </a:solidFill>
                <a:latin typeface="Calibri" pitchFamily="34" charset="0"/>
                <a:cs typeface="Calibri" panose="020F0502020204030204" pitchFamily="34" charset="0"/>
              </a:rPr>
              <a:t>Image</a:t>
            </a:r>
            <a:r>
              <a:rPr lang="en-US" sz="6000" baseline="0" dirty="0">
                <a:solidFill>
                  <a:srgbClr val="7F7F7F"/>
                </a:solidFill>
                <a:latin typeface="Calibri" pitchFamily="34" charset="0"/>
                <a:cs typeface="Calibri" panose="020F0502020204030204" pitchFamily="34" charset="0"/>
              </a:rPr>
              <a:t> Quality</a:t>
            </a:r>
            <a:r>
              <a:rPr lang="en-US" sz="6000" dirty="0">
                <a:solidFill>
                  <a:srgbClr val="7F7F7F"/>
                </a:solidFill>
                <a:latin typeface="Calibri" pitchFamily="34" charset="0"/>
                <a:cs typeface="Calibri" panose="020F0502020204030204" pitchFamily="34" charset="0"/>
              </a:rPr>
              <a:t>:</a:t>
            </a:r>
          </a:p>
          <a:p>
            <a:pPr lvl="0">
              <a:spcBef>
                <a:spcPts val="0"/>
              </a:spcBef>
              <a:spcAft>
                <a:spcPts val="1500"/>
              </a:spcAft>
            </a:pPr>
            <a:r>
              <a:rPr lang="en-US" sz="4083" dirty="0">
                <a:solidFill>
                  <a:srgbClr val="7F7F7F"/>
                </a:solidFill>
                <a:latin typeface="Calibri" pitchFamily="34" charset="0"/>
                <a:cs typeface="Calibri" panose="020F0502020204030204" pitchFamily="34" charset="0"/>
              </a:rPr>
              <a:t>You can place digital photos or logo art in your poster file by selecting the </a:t>
            </a:r>
            <a:r>
              <a:rPr lang="en-US" sz="4083" b="1" dirty="0">
                <a:solidFill>
                  <a:srgbClr val="7F7F7F"/>
                </a:solidFill>
                <a:latin typeface="Calibri" pitchFamily="34" charset="0"/>
                <a:cs typeface="Calibri" panose="020F0502020204030204" pitchFamily="34" charset="0"/>
              </a:rPr>
              <a:t>Insert, Picture</a:t>
            </a:r>
            <a:r>
              <a:rPr lang="en-US" sz="4083" dirty="0">
                <a:solidFill>
                  <a:srgbClr val="7F7F7F"/>
                </a:solidFill>
                <a:latin typeface="Calibri" pitchFamily="34" charset="0"/>
                <a:cs typeface="Calibri" panose="020F0502020204030204" pitchFamily="34" charset="0"/>
              </a:rPr>
              <a:t> command, or by using standard copy &amp; paste. For best results, all graphic elements should be at least </a:t>
            </a:r>
            <a:r>
              <a:rPr lang="en-US" sz="4083" b="1" dirty="0">
                <a:solidFill>
                  <a:srgbClr val="7F7F7F"/>
                </a:solidFill>
                <a:latin typeface="Calibri" pitchFamily="34" charset="0"/>
                <a:cs typeface="Calibri" panose="020F0502020204030204" pitchFamily="34" charset="0"/>
              </a:rPr>
              <a:t>150-200 pixels per inch in their final printed size</a:t>
            </a:r>
            <a:r>
              <a:rPr lang="en-US" sz="4083" dirty="0">
                <a:solidFill>
                  <a:srgbClr val="7F7F7F"/>
                </a:solidFill>
                <a:latin typeface="Calibri" pitchFamily="34" charset="0"/>
                <a:cs typeface="Calibri" panose="020F0502020204030204" pitchFamily="34" charset="0"/>
              </a:rPr>
              <a:t>. For instance, a 1600 x 1200 pixel</a:t>
            </a:r>
            <a:r>
              <a:rPr lang="en-US" sz="4083" baseline="0" dirty="0">
                <a:solidFill>
                  <a:srgbClr val="7F7F7F"/>
                </a:solidFill>
                <a:latin typeface="Calibri" pitchFamily="34" charset="0"/>
                <a:cs typeface="Calibri" panose="020F0502020204030204" pitchFamily="34" charset="0"/>
              </a:rPr>
              <a:t> photo will usually look fine up to </a:t>
            </a:r>
            <a:r>
              <a:rPr lang="en-US" sz="4083" dirty="0">
                <a:solidFill>
                  <a:srgbClr val="7F7F7F"/>
                </a:solidFill>
                <a:latin typeface="Calibri" pitchFamily="34" charset="0"/>
                <a:cs typeface="Calibri" panose="020F0502020204030204" pitchFamily="34" charset="0"/>
              </a:rPr>
              <a:t>8“-10” wide on your printed poster.</a:t>
            </a:r>
          </a:p>
          <a:p>
            <a:pPr lvl="0">
              <a:spcBef>
                <a:spcPts val="0"/>
              </a:spcBef>
              <a:spcAft>
                <a:spcPts val="1500"/>
              </a:spcAft>
            </a:pPr>
            <a:r>
              <a:rPr lang="en-US" sz="4083" dirty="0">
                <a:solidFill>
                  <a:srgbClr val="7F7F7F"/>
                </a:solidFill>
                <a:latin typeface="Calibri" pitchFamily="34" charset="0"/>
                <a:cs typeface="Calibri" panose="020F0502020204030204" pitchFamily="34" charset="0"/>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p>
          <a:p>
            <a:pPr lvl="0">
              <a:spcBef>
                <a:spcPts val="0"/>
              </a:spcBef>
              <a:spcAft>
                <a:spcPts val="1500"/>
              </a:spcAft>
            </a:pPr>
            <a:r>
              <a:rPr lang="en-US" sz="4083" dirty="0">
                <a:solidFill>
                  <a:srgbClr val="7F7F7F"/>
                </a:solidFill>
                <a:latin typeface="Calibri" pitchFamily="34" charset="0"/>
                <a:cs typeface="Calibri" panose="020F0502020204030204" pitchFamily="34" charset="0"/>
              </a:rPr>
              <a:t>Please note that graphics from websites (such as the logo on your hospital's or university's home page) will only be 72dpi and not suitable for printing.</a:t>
            </a:r>
          </a:p>
          <a:p>
            <a:pPr lvl="0" algn="ctr">
              <a:spcBef>
                <a:spcPts val="0"/>
              </a:spcBef>
              <a:spcAft>
                <a:spcPts val="1500"/>
              </a:spcAft>
            </a:pPr>
            <a:r>
              <a:rPr lang="en-US" sz="3000" dirty="0">
                <a:solidFill>
                  <a:srgbClr val="7F7F7F"/>
                </a:solidFill>
                <a:latin typeface="Calibri" pitchFamily="34" charset="0"/>
                <a:cs typeface="Calibri" panose="020F0502020204030204" pitchFamily="34" charset="0"/>
              </a:rPr>
              <a:t/>
            </a:r>
            <a:br>
              <a:rPr lang="en-US" sz="3000" dirty="0">
                <a:solidFill>
                  <a:srgbClr val="7F7F7F"/>
                </a:solidFill>
                <a:latin typeface="Calibri" pitchFamily="34" charset="0"/>
                <a:cs typeface="Calibri" panose="020F0502020204030204" pitchFamily="34" charset="0"/>
              </a:rPr>
            </a:br>
            <a:r>
              <a:rPr lang="en-US" sz="3000" dirty="0">
                <a:solidFill>
                  <a:srgbClr val="7F7F7F"/>
                </a:solidFill>
                <a:latin typeface="Calibri" pitchFamily="34" charset="0"/>
                <a:cs typeface="Calibri" panose="020F0502020204030204" pitchFamily="34" charset="0"/>
              </a:rPr>
              <a:t>[This sidebar area does not print.]</a:t>
            </a:r>
          </a:p>
        </p:txBody>
      </p:sp>
      <p:grpSp>
        <p:nvGrpSpPr>
          <p:cNvPr id="12" name="Group 11"/>
          <p:cNvGrpSpPr/>
          <p:nvPr userDrawn="1"/>
        </p:nvGrpSpPr>
        <p:grpSpPr>
          <a:xfrm>
            <a:off x="37338000" y="0"/>
            <a:ext cx="8001000" cy="27432000"/>
            <a:chOff x="33832800" y="0"/>
            <a:chExt cx="12801600" cy="43891200"/>
          </a:xfrm>
        </p:grpSpPr>
        <p:sp>
          <p:nvSpPr>
            <p:cNvPr id="13" name="Instructions"/>
            <p:cNvSpPr/>
            <p:nvPr userDrawn="1"/>
          </p:nvSpPr>
          <p:spPr>
            <a:xfrm>
              <a:off x="33832800" y="0"/>
              <a:ext cx="12801600" cy="438912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28600" tIns="228600" rIns="228600" bIns="228600"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spcBef>
                  <a:spcPts val="0"/>
                </a:spcBef>
                <a:spcAft>
                  <a:spcPts val="1500"/>
                </a:spcAft>
              </a:pPr>
              <a:r>
                <a:rPr lang="en-US" sz="6000" dirty="0">
                  <a:solidFill>
                    <a:schemeClr val="bg1">
                      <a:lumMod val="50000"/>
                    </a:schemeClr>
                  </a:solidFill>
                  <a:latin typeface="Calibri" pitchFamily="34" charset="0"/>
                  <a:cs typeface="Calibri" panose="020F0502020204030204" pitchFamily="34" charset="0"/>
                </a:rPr>
                <a:t>Change</a:t>
              </a:r>
              <a:r>
                <a:rPr lang="en-US" sz="6000" baseline="0" dirty="0">
                  <a:solidFill>
                    <a:schemeClr val="bg1">
                      <a:lumMod val="50000"/>
                    </a:schemeClr>
                  </a:solidFill>
                  <a:latin typeface="Calibri" pitchFamily="34" charset="0"/>
                  <a:cs typeface="Calibri" panose="020F0502020204030204" pitchFamily="34" charset="0"/>
                </a:rPr>
                <a:t> Color Theme</a:t>
              </a:r>
              <a:r>
                <a:rPr lang="en-US" sz="6000" dirty="0">
                  <a:solidFill>
                    <a:schemeClr val="bg1">
                      <a:lumMod val="50000"/>
                    </a:schemeClr>
                  </a:solidFill>
                  <a:latin typeface="Calibri" pitchFamily="34" charset="0"/>
                  <a:cs typeface="Calibri" panose="020F0502020204030204" pitchFamily="34" charset="0"/>
                </a:rPr>
                <a:t>:</a:t>
              </a:r>
              <a:endParaRPr sz="600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r>
                <a:rPr lang="en-US" sz="4083" dirty="0">
                  <a:solidFill>
                    <a:schemeClr val="bg1">
                      <a:lumMod val="50000"/>
                    </a:schemeClr>
                  </a:solidFill>
                  <a:latin typeface="Calibri" pitchFamily="34" charset="0"/>
                  <a:cs typeface="Calibri" panose="020F0502020204030204" pitchFamily="34" charset="0"/>
                </a:rPr>
                <a:t>This template is designed to use the built-in color themes in</a:t>
              </a:r>
              <a:r>
                <a:rPr lang="en-US" sz="4083" baseline="0" dirty="0">
                  <a:solidFill>
                    <a:schemeClr val="bg1">
                      <a:lumMod val="50000"/>
                    </a:schemeClr>
                  </a:solidFill>
                  <a:latin typeface="Calibri" pitchFamily="34" charset="0"/>
                  <a:cs typeface="Calibri" panose="020F0502020204030204" pitchFamily="34" charset="0"/>
                </a:rPr>
                <a:t> the newer versions of PowerPoint.</a:t>
              </a:r>
            </a:p>
            <a:p>
              <a:pPr lvl="0">
                <a:spcBef>
                  <a:spcPts val="0"/>
                </a:spcBef>
                <a:spcAft>
                  <a:spcPts val="1500"/>
                </a:spcAft>
              </a:pPr>
              <a:r>
                <a:rPr lang="en-US" sz="4083" baseline="0" dirty="0">
                  <a:solidFill>
                    <a:schemeClr val="bg1">
                      <a:lumMod val="50000"/>
                    </a:schemeClr>
                  </a:solidFill>
                  <a:latin typeface="Calibri" pitchFamily="34" charset="0"/>
                  <a:cs typeface="Calibri" panose="020F0502020204030204" pitchFamily="34" charset="0"/>
                </a:rPr>
                <a:t>To change the color theme, select the </a:t>
              </a:r>
              <a:r>
                <a:rPr lang="en-US" sz="4083" b="1" baseline="0" dirty="0">
                  <a:solidFill>
                    <a:schemeClr val="bg1">
                      <a:lumMod val="50000"/>
                    </a:schemeClr>
                  </a:solidFill>
                  <a:latin typeface="Calibri" pitchFamily="34" charset="0"/>
                  <a:cs typeface="Calibri" panose="020F0502020204030204" pitchFamily="34" charset="0"/>
                </a:rPr>
                <a:t>Design</a:t>
              </a:r>
              <a:r>
                <a:rPr lang="en-US" sz="4083" baseline="0" dirty="0">
                  <a:solidFill>
                    <a:schemeClr val="bg1">
                      <a:lumMod val="50000"/>
                    </a:schemeClr>
                  </a:solidFill>
                  <a:latin typeface="Calibri" pitchFamily="34" charset="0"/>
                  <a:cs typeface="Calibri" panose="020F0502020204030204" pitchFamily="34" charset="0"/>
                </a:rPr>
                <a:t> tab, then select the </a:t>
              </a:r>
              <a:r>
                <a:rPr lang="en-US" sz="4083" b="1" baseline="0" dirty="0">
                  <a:solidFill>
                    <a:schemeClr val="bg1">
                      <a:lumMod val="50000"/>
                    </a:schemeClr>
                  </a:solidFill>
                  <a:latin typeface="Calibri" pitchFamily="34" charset="0"/>
                  <a:cs typeface="Calibri" panose="020F0502020204030204" pitchFamily="34" charset="0"/>
                </a:rPr>
                <a:t>Colors</a:t>
              </a:r>
              <a:r>
                <a:rPr lang="en-US" sz="4083" baseline="0" dirty="0">
                  <a:solidFill>
                    <a:schemeClr val="bg1">
                      <a:lumMod val="50000"/>
                    </a:schemeClr>
                  </a:solidFill>
                  <a:latin typeface="Calibri" pitchFamily="34" charset="0"/>
                  <a:cs typeface="Calibri" panose="020F0502020204030204" pitchFamily="34" charset="0"/>
                </a:rPr>
                <a:t> drop-down list.</a:t>
              </a:r>
            </a:p>
            <a:p>
              <a:pPr lvl="0">
                <a:spcBef>
                  <a:spcPts val="0"/>
                </a:spcBef>
                <a:spcAft>
                  <a:spcPts val="1500"/>
                </a:spcAft>
              </a:pPr>
              <a:endParaRPr lang="en-US" sz="4083" baseline="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endParaRPr lang="en-US" sz="4083" baseline="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endParaRPr lang="en-US" sz="4083" baseline="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endParaRPr lang="en-US" sz="4083" baseline="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endParaRPr lang="en-US" sz="4083" baseline="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endParaRPr lang="en-US" sz="4083" baseline="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endParaRPr lang="en-US" sz="4083" baseline="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endParaRPr lang="en-US" sz="4083" baseline="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endParaRPr lang="en-US" sz="4083" baseline="0" dirty="0">
                <a:solidFill>
                  <a:schemeClr val="bg1">
                    <a:lumMod val="50000"/>
                  </a:schemeClr>
                </a:solidFill>
                <a:latin typeface="Calibri" pitchFamily="34" charset="0"/>
                <a:cs typeface="Calibri" panose="020F0502020204030204" pitchFamily="34" charset="0"/>
              </a:endParaRPr>
            </a:p>
            <a:p>
              <a:pPr lvl="0">
                <a:spcBef>
                  <a:spcPts val="0"/>
                </a:spcBef>
                <a:spcAft>
                  <a:spcPts val="1500"/>
                </a:spcAft>
              </a:pPr>
              <a:r>
                <a:rPr lang="en-US" sz="4083" baseline="0" dirty="0">
                  <a:solidFill>
                    <a:schemeClr val="bg1">
                      <a:lumMod val="50000"/>
                    </a:schemeClr>
                  </a:solidFill>
                  <a:latin typeface="Calibri" pitchFamily="34" charset="0"/>
                  <a:cs typeface="Calibri" panose="020F0502020204030204" pitchFamily="34" charset="0"/>
                </a:rPr>
                <a:t>The default color theme for this template is “Office”, so you can always return to that after trying some of the alternatives.</a:t>
              </a:r>
            </a:p>
            <a:p>
              <a:pPr lvl="0">
                <a:spcBef>
                  <a:spcPts val="0"/>
                </a:spcBef>
                <a:spcAft>
                  <a:spcPts val="1500"/>
                </a:spcAft>
              </a:pPr>
              <a:r>
                <a:rPr lang="en-US" sz="6000" dirty="0">
                  <a:solidFill>
                    <a:schemeClr val="bg1">
                      <a:lumMod val="50000"/>
                    </a:schemeClr>
                  </a:solidFill>
                  <a:latin typeface="Calibri" pitchFamily="34" charset="0"/>
                  <a:cs typeface="Calibri" panose="020F0502020204030204" pitchFamily="34" charset="0"/>
                </a:rPr>
                <a:t>Printing Your Poster:</a:t>
              </a:r>
            </a:p>
            <a:p>
              <a:pPr lvl="0">
                <a:spcBef>
                  <a:spcPts val="0"/>
                </a:spcBef>
                <a:spcAft>
                  <a:spcPts val="1500"/>
                </a:spcAft>
              </a:pPr>
              <a:r>
                <a:rPr lang="en-US" sz="4083" dirty="0">
                  <a:solidFill>
                    <a:schemeClr val="bg1">
                      <a:lumMod val="50000"/>
                    </a:schemeClr>
                  </a:solidFill>
                  <a:latin typeface="Calibri" pitchFamily="34" charset="0"/>
                  <a:cs typeface="Calibri" panose="020F0502020204030204" pitchFamily="34" charset="0"/>
                </a:rPr>
                <a:t>Once your poster file is ready, visit</a:t>
              </a:r>
              <a:r>
                <a:rPr lang="en-US" sz="4083" baseline="0" dirty="0">
                  <a:solidFill>
                    <a:schemeClr val="bg1">
                      <a:lumMod val="50000"/>
                    </a:schemeClr>
                  </a:solidFill>
                  <a:latin typeface="Calibri" pitchFamily="34" charset="0"/>
                  <a:cs typeface="Calibri" panose="020F0502020204030204" pitchFamily="34" charset="0"/>
                </a:rPr>
                <a:t> </a:t>
              </a:r>
              <a:r>
                <a:rPr lang="en-US" sz="4083" b="1" baseline="0" dirty="0">
                  <a:solidFill>
                    <a:schemeClr val="bg1">
                      <a:lumMod val="50000"/>
                    </a:schemeClr>
                  </a:solidFill>
                  <a:latin typeface="Calibri" pitchFamily="34" charset="0"/>
                  <a:cs typeface="Calibri" panose="020F0502020204030204" pitchFamily="34" charset="0"/>
                </a:rPr>
                <a:t>www.genigraphics.com</a:t>
              </a:r>
              <a:r>
                <a:rPr lang="en-US" sz="4083" baseline="0" dirty="0">
                  <a:solidFill>
                    <a:schemeClr val="bg1">
                      <a:lumMod val="50000"/>
                    </a:schemeClr>
                  </a:solidFill>
                  <a:latin typeface="Calibri" pitchFamily="34" charset="0"/>
                  <a:cs typeface="Calibri" panose="020F0502020204030204" pitchFamily="34" charset="0"/>
                </a:rPr>
                <a:t> to order a high-quality, affordable poster print. Every order receives a free design review and we can deliver as fast as next business day within the US and Canada. </a:t>
              </a:r>
            </a:p>
            <a:p>
              <a:pPr lvl="0">
                <a:spcBef>
                  <a:spcPts val="0"/>
                </a:spcBef>
                <a:spcAft>
                  <a:spcPts val="1500"/>
                </a:spcAft>
              </a:pPr>
              <a:r>
                <a:rPr lang="en-US" sz="4083" baseline="0" dirty="0">
                  <a:solidFill>
                    <a:schemeClr val="bg1">
                      <a:lumMod val="50000"/>
                    </a:schemeClr>
                  </a:solidFill>
                  <a:latin typeface="Calibri" pitchFamily="34" charset="0"/>
                  <a:cs typeface="Calibri" panose="020F0502020204030204" pitchFamily="34" charset="0"/>
                </a:rPr>
                <a:t>Genigraphics® has been producing output from PowerPoint® longer than anyone in the industry; dating back to when we helped Microsoft® design the PowerPoint® software. </a:t>
              </a:r>
            </a:p>
            <a:p>
              <a:pPr lvl="0">
                <a:spcBef>
                  <a:spcPts val="0"/>
                </a:spcBef>
                <a:spcAft>
                  <a:spcPts val="0"/>
                </a:spcAft>
              </a:pPr>
              <a:endParaRPr lang="en-US" sz="4083" baseline="0" dirty="0">
                <a:solidFill>
                  <a:schemeClr val="bg1">
                    <a:lumMod val="50000"/>
                  </a:schemeClr>
                </a:solidFill>
                <a:latin typeface="Calibri" pitchFamily="34" charset="0"/>
                <a:cs typeface="Calibri" panose="020F0502020204030204" pitchFamily="34" charset="0"/>
              </a:endParaRPr>
            </a:p>
            <a:p>
              <a:pPr lvl="0" algn="ctr">
                <a:spcBef>
                  <a:spcPts val="0"/>
                </a:spcBef>
                <a:spcAft>
                  <a:spcPts val="0"/>
                </a:spcAft>
              </a:pPr>
              <a:r>
                <a:rPr lang="en-US" sz="4083" baseline="0" dirty="0">
                  <a:solidFill>
                    <a:schemeClr val="bg1">
                      <a:lumMod val="50000"/>
                    </a:schemeClr>
                  </a:solidFill>
                  <a:latin typeface="Calibri" pitchFamily="34" charset="0"/>
                  <a:cs typeface="Calibri" panose="020F0502020204030204" pitchFamily="34" charset="0"/>
                </a:rPr>
                <a:t>US and Canada:  1-800-790-4001</a:t>
              </a:r>
              <a:br>
                <a:rPr lang="en-US" sz="4083" baseline="0" dirty="0">
                  <a:solidFill>
                    <a:schemeClr val="bg1">
                      <a:lumMod val="50000"/>
                    </a:schemeClr>
                  </a:solidFill>
                  <a:latin typeface="Calibri" pitchFamily="34" charset="0"/>
                  <a:cs typeface="Calibri" panose="020F0502020204030204" pitchFamily="34" charset="0"/>
                </a:rPr>
              </a:br>
              <a:r>
                <a:rPr lang="en-US" sz="4083" baseline="0" dirty="0">
                  <a:solidFill>
                    <a:schemeClr val="bg1">
                      <a:lumMod val="50000"/>
                    </a:schemeClr>
                  </a:solidFill>
                  <a:latin typeface="Calibri" pitchFamily="34" charset="0"/>
                  <a:cs typeface="Calibri" panose="020F0502020204030204" pitchFamily="34" charset="0"/>
                </a:rPr>
                <a:t>Email: info@genigraphics.com</a:t>
              </a:r>
            </a:p>
            <a:p>
              <a:pPr lvl="0" algn="ctr">
                <a:spcBef>
                  <a:spcPts val="0"/>
                </a:spcBef>
                <a:spcAft>
                  <a:spcPts val="0"/>
                </a:spcAft>
              </a:pPr>
              <a:r>
                <a:rPr lang="en-US" sz="3000" dirty="0">
                  <a:solidFill>
                    <a:schemeClr val="bg1">
                      <a:lumMod val="50000"/>
                    </a:schemeClr>
                  </a:solidFill>
                  <a:latin typeface="Calibri" pitchFamily="34" charset="0"/>
                  <a:cs typeface="Calibri" panose="020F0502020204030204" pitchFamily="34" charset="0"/>
                </a:rPr>
                <a:t/>
              </a:r>
              <a:br>
                <a:rPr lang="en-US" sz="3000" dirty="0">
                  <a:solidFill>
                    <a:schemeClr val="bg1">
                      <a:lumMod val="50000"/>
                    </a:schemeClr>
                  </a:solidFill>
                  <a:latin typeface="Calibri" pitchFamily="34" charset="0"/>
                  <a:cs typeface="Calibri" panose="020F0502020204030204" pitchFamily="34" charset="0"/>
                </a:rPr>
              </a:br>
              <a:r>
                <a:rPr lang="en-US" sz="3000" dirty="0">
                  <a:solidFill>
                    <a:schemeClr val="bg1">
                      <a:lumMod val="50000"/>
                    </a:schemeClr>
                  </a:solidFill>
                  <a:latin typeface="Calibri" pitchFamily="34" charset="0"/>
                  <a:cs typeface="Calibri" panose="020F0502020204030204" pitchFamily="34" charset="0"/>
                </a:rPr>
                <a:t>[This sidebar area does not print.]</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281342" y="9260274"/>
              <a:ext cx="11904515" cy="10246926"/>
            </a:xfrm>
            <a:prstGeom prst="rect">
              <a:avLst/>
            </a:prstGeom>
          </p:spPr>
        </p:pic>
      </p:grpSp>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2004001" y="27178000"/>
            <a:ext cx="4414529" cy="154940"/>
          </a:xfrm>
          <a:prstGeom prst="rect">
            <a:avLst/>
          </a:prstGeom>
        </p:spPr>
      </p:pic>
      <p:sp>
        <p:nvSpPr>
          <p:cNvPr id="10" name="Rectangle 9"/>
          <p:cNvSpPr/>
          <p:nvPr userDrawn="1"/>
        </p:nvSpPr>
        <p:spPr>
          <a:xfrm>
            <a:off x="0" y="26822400"/>
            <a:ext cx="36576000" cy="609600"/>
          </a:xfrm>
          <a:prstGeom prst="rect">
            <a:avLst/>
          </a:prstGeom>
          <a:solidFill>
            <a:srgbClr val="7C2C2C"/>
          </a:solidFill>
          <a:ln>
            <a:no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endParaRPr lang="en-US" sz="4444" dirty="0"/>
          </a:p>
        </p:txBody>
      </p:sp>
    </p:spTree>
    <p:extLst>
      <p:ext uri="{BB962C8B-B14F-4D97-AF65-F5344CB8AC3E}">
        <p14:creationId xmlns:p14="http://schemas.microsoft.com/office/powerpoint/2010/main" val="3812944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5D6BDF-9D0E-4E2B-85B8-D8F4790360C9}" type="datetimeFigureOut">
              <a:rPr lang="en-US" smtClean="0"/>
              <a:t>5/2/17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BB075EA-769C-4ECD-B48E-D6FCDC24F876}" type="slidenum">
              <a:rPr lang="en-US" smtClean="0"/>
              <a:t>‹#›</a:t>
            </a:fld>
            <a:endParaRPr lang="en-US" dirty="0"/>
          </a:p>
        </p:txBody>
      </p:sp>
    </p:spTree>
    <p:extLst>
      <p:ext uri="{BB962C8B-B14F-4D97-AF65-F5344CB8AC3E}">
        <p14:creationId xmlns:p14="http://schemas.microsoft.com/office/powerpoint/2010/main" val="2931665100"/>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1098552"/>
            <a:ext cx="32918400" cy="4572000"/>
          </a:xfrm>
          <a:prstGeom prst="rect">
            <a:avLst/>
          </a:prstGeom>
        </p:spPr>
        <p:txBody>
          <a:bodyPr vert="horz" lIns="329128" tIns="164564" rIns="329128" bIns="164564" rtlCol="0" anchor="ctr">
            <a:normAutofit/>
          </a:bodyPr>
          <a:lstStyle/>
          <a:p>
            <a:r>
              <a:rPr lang="en-US" dirty="0"/>
              <a:t>Click to edit Master title style</a:t>
            </a:r>
          </a:p>
        </p:txBody>
      </p:sp>
      <p:sp>
        <p:nvSpPr>
          <p:cNvPr id="3" name="Text Placeholder 2"/>
          <p:cNvSpPr>
            <a:spLocks noGrp="1"/>
          </p:cNvSpPr>
          <p:nvPr>
            <p:ph type="body" idx="1"/>
          </p:nvPr>
        </p:nvSpPr>
        <p:spPr>
          <a:xfrm>
            <a:off x="1828800" y="6400803"/>
            <a:ext cx="32918400" cy="18103853"/>
          </a:xfrm>
          <a:prstGeom prst="rect">
            <a:avLst/>
          </a:prstGeom>
        </p:spPr>
        <p:txBody>
          <a:bodyPr vert="horz" lIns="329128" tIns="164564" rIns="329128" bIns="164564"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828800" y="25425403"/>
            <a:ext cx="8534400" cy="1460500"/>
          </a:xfrm>
          <a:prstGeom prst="rect">
            <a:avLst/>
          </a:prstGeom>
        </p:spPr>
        <p:txBody>
          <a:bodyPr vert="horz" lIns="329128" tIns="164564" rIns="329128" bIns="164564" rtlCol="0" anchor="ctr"/>
          <a:lstStyle>
            <a:lvl1pPr algn="l">
              <a:defRPr sz="3667">
                <a:solidFill>
                  <a:schemeClr val="tx1">
                    <a:tint val="75000"/>
                  </a:schemeClr>
                </a:solidFill>
              </a:defRPr>
            </a:lvl1pPr>
          </a:lstStyle>
          <a:p>
            <a:fld id="{985D6BDF-9D0E-4E2B-85B8-D8F4790360C9}" type="datetimeFigureOut">
              <a:rPr lang="en-US" smtClean="0"/>
              <a:t>5/2/17</a:t>
            </a:fld>
            <a:endParaRPr lang="en-US" dirty="0"/>
          </a:p>
        </p:txBody>
      </p:sp>
      <p:sp>
        <p:nvSpPr>
          <p:cNvPr id="5" name="Footer Placeholder 4"/>
          <p:cNvSpPr>
            <a:spLocks noGrp="1"/>
          </p:cNvSpPr>
          <p:nvPr>
            <p:ph type="ftr" sz="quarter" idx="3"/>
          </p:nvPr>
        </p:nvSpPr>
        <p:spPr>
          <a:xfrm>
            <a:off x="12496800" y="25425403"/>
            <a:ext cx="11582400" cy="1460500"/>
          </a:xfrm>
          <a:prstGeom prst="rect">
            <a:avLst/>
          </a:prstGeom>
        </p:spPr>
        <p:txBody>
          <a:bodyPr vert="horz" lIns="329128" tIns="164564" rIns="329128" bIns="164564" rtlCol="0" anchor="ctr"/>
          <a:lstStyle>
            <a:lvl1pPr algn="ctr">
              <a:defRPr sz="3667">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6212800" y="25425403"/>
            <a:ext cx="8534400" cy="1460500"/>
          </a:xfrm>
          <a:prstGeom prst="rect">
            <a:avLst/>
          </a:prstGeom>
        </p:spPr>
        <p:txBody>
          <a:bodyPr vert="horz" lIns="329128" tIns="164564" rIns="329128" bIns="164564" rtlCol="0" anchor="ctr"/>
          <a:lstStyle>
            <a:lvl1pPr algn="r">
              <a:defRPr sz="3667">
                <a:solidFill>
                  <a:schemeClr val="tx1">
                    <a:tint val="75000"/>
                  </a:schemeClr>
                </a:solidFill>
              </a:defRPr>
            </a:lvl1pPr>
          </a:lstStyle>
          <a:p>
            <a:fld id="{FBB075EA-769C-4ECD-B48E-D6FCDC24F876}" type="slidenum">
              <a:rPr lang="en-US" smtClean="0"/>
              <a:t>‹#›</a:t>
            </a:fld>
            <a:endParaRPr lang="en-US" dirty="0"/>
          </a:p>
        </p:txBody>
      </p:sp>
    </p:spTree>
    <p:extLst>
      <p:ext uri="{BB962C8B-B14F-4D97-AF65-F5344CB8AC3E}">
        <p14:creationId xmlns:p14="http://schemas.microsoft.com/office/powerpoint/2010/main" val="72322184"/>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2742623" rtl="0" eaLnBrk="1" latinLnBrk="0" hangingPunct="1">
        <a:spcBef>
          <a:spcPct val="0"/>
        </a:spcBef>
        <a:buNone/>
        <a:defRPr sz="5000" kern="1200">
          <a:solidFill>
            <a:schemeClr val="tx1"/>
          </a:solidFill>
          <a:latin typeface="+mj-lt"/>
          <a:ea typeface="+mj-ea"/>
          <a:cs typeface="+mj-cs"/>
        </a:defRPr>
      </a:lvl1pPr>
    </p:titleStyle>
    <p:bodyStyle>
      <a:lvl1pPr marL="285690" indent="-285690" algn="l" defTabSz="2742623" rtl="0" eaLnBrk="1" latinLnBrk="0" hangingPunct="1">
        <a:spcBef>
          <a:spcPct val="20000"/>
        </a:spcBef>
        <a:buFont typeface="Arial" pitchFamily="34" charset="0"/>
        <a:buChar char="•"/>
        <a:defRPr sz="2250" kern="1200">
          <a:solidFill>
            <a:schemeClr val="tx1"/>
          </a:solidFill>
          <a:latin typeface="+mn-lt"/>
          <a:ea typeface="+mn-ea"/>
          <a:cs typeface="+mn-cs"/>
        </a:defRPr>
      </a:lvl1pPr>
      <a:lvl2pPr marL="571380" indent="-285690" algn="l" defTabSz="2742623" rtl="0" eaLnBrk="1" latinLnBrk="0" hangingPunct="1">
        <a:spcBef>
          <a:spcPct val="20000"/>
        </a:spcBef>
        <a:buFont typeface="Arial" pitchFamily="34" charset="0"/>
        <a:buChar char="–"/>
        <a:defRPr sz="2250" kern="1200">
          <a:solidFill>
            <a:schemeClr val="tx1"/>
          </a:solidFill>
          <a:latin typeface="+mn-lt"/>
          <a:ea typeface="+mn-ea"/>
          <a:cs typeface="+mn-cs"/>
        </a:defRPr>
      </a:lvl2pPr>
      <a:lvl3pPr marL="857070" indent="-285690" algn="l" defTabSz="2742623" rtl="0" eaLnBrk="1" latinLnBrk="0" hangingPunct="1">
        <a:spcBef>
          <a:spcPct val="20000"/>
        </a:spcBef>
        <a:buFont typeface="Arial" pitchFamily="34" charset="0"/>
        <a:buChar char="•"/>
        <a:defRPr sz="2250" kern="1200">
          <a:solidFill>
            <a:schemeClr val="tx1"/>
          </a:solidFill>
          <a:latin typeface="+mn-lt"/>
          <a:ea typeface="+mn-ea"/>
          <a:cs typeface="+mn-cs"/>
        </a:defRPr>
      </a:lvl3pPr>
      <a:lvl4pPr marL="1142759" indent="-285690" algn="l" defTabSz="2742623" rtl="0" eaLnBrk="1" latinLnBrk="0" hangingPunct="1">
        <a:spcBef>
          <a:spcPct val="20000"/>
        </a:spcBef>
        <a:buFont typeface="Arial" pitchFamily="34" charset="0"/>
        <a:buChar char="–"/>
        <a:defRPr sz="2250" kern="1200">
          <a:solidFill>
            <a:schemeClr val="tx1"/>
          </a:solidFill>
          <a:latin typeface="+mn-lt"/>
          <a:ea typeface="+mn-ea"/>
          <a:cs typeface="+mn-cs"/>
        </a:defRPr>
      </a:lvl4pPr>
      <a:lvl5pPr marL="1428450" indent="-285690" algn="l" defTabSz="2742623" rtl="0" eaLnBrk="1" latinLnBrk="0" hangingPunct="1">
        <a:spcBef>
          <a:spcPct val="20000"/>
        </a:spcBef>
        <a:buFont typeface="Arial" pitchFamily="34" charset="0"/>
        <a:buChar char="»"/>
        <a:defRPr sz="2250" kern="1200">
          <a:solidFill>
            <a:schemeClr val="tx1"/>
          </a:solidFill>
          <a:latin typeface="+mn-lt"/>
          <a:ea typeface="+mn-ea"/>
          <a:cs typeface="+mn-cs"/>
        </a:defRPr>
      </a:lvl5pPr>
      <a:lvl6pPr marL="7542213" indent="-685656" algn="l" defTabSz="2742623" rtl="0" eaLnBrk="1" latinLnBrk="0" hangingPunct="1">
        <a:spcBef>
          <a:spcPct val="20000"/>
        </a:spcBef>
        <a:buFont typeface="Arial" pitchFamily="34" charset="0"/>
        <a:buChar char="•"/>
        <a:defRPr sz="6000" kern="1200">
          <a:solidFill>
            <a:schemeClr val="tx1"/>
          </a:solidFill>
          <a:latin typeface="+mn-lt"/>
          <a:ea typeface="+mn-ea"/>
          <a:cs typeface="+mn-cs"/>
        </a:defRPr>
      </a:lvl6pPr>
      <a:lvl7pPr marL="8913525" indent="-685656" algn="l" defTabSz="2742623" rtl="0" eaLnBrk="1" latinLnBrk="0" hangingPunct="1">
        <a:spcBef>
          <a:spcPct val="20000"/>
        </a:spcBef>
        <a:buFont typeface="Arial" pitchFamily="34" charset="0"/>
        <a:buChar char="•"/>
        <a:defRPr sz="6000" kern="1200">
          <a:solidFill>
            <a:schemeClr val="tx1"/>
          </a:solidFill>
          <a:latin typeface="+mn-lt"/>
          <a:ea typeface="+mn-ea"/>
          <a:cs typeface="+mn-cs"/>
        </a:defRPr>
      </a:lvl7pPr>
      <a:lvl8pPr marL="10284836" indent="-685656" algn="l" defTabSz="2742623" rtl="0" eaLnBrk="1" latinLnBrk="0" hangingPunct="1">
        <a:spcBef>
          <a:spcPct val="20000"/>
        </a:spcBef>
        <a:buFont typeface="Arial" pitchFamily="34" charset="0"/>
        <a:buChar char="•"/>
        <a:defRPr sz="6000" kern="1200">
          <a:solidFill>
            <a:schemeClr val="tx1"/>
          </a:solidFill>
          <a:latin typeface="+mn-lt"/>
          <a:ea typeface="+mn-ea"/>
          <a:cs typeface="+mn-cs"/>
        </a:defRPr>
      </a:lvl8pPr>
      <a:lvl9pPr marL="11656147" indent="-685656" algn="l" defTabSz="2742623" rtl="0" eaLnBrk="1" latinLnBrk="0" hangingPunct="1">
        <a:spcBef>
          <a:spcPct val="20000"/>
        </a:spcBef>
        <a:buFont typeface="Arial" pitchFamily="34" charset="0"/>
        <a:buChar char="•"/>
        <a:defRPr sz="6000" kern="1200">
          <a:solidFill>
            <a:schemeClr val="tx1"/>
          </a:solidFill>
          <a:latin typeface="+mn-lt"/>
          <a:ea typeface="+mn-ea"/>
          <a:cs typeface="+mn-cs"/>
        </a:defRPr>
      </a:lvl9pPr>
    </p:bodyStyle>
    <p:otherStyle>
      <a:defPPr>
        <a:defRPr lang="en-US"/>
      </a:defPPr>
      <a:lvl1pPr marL="0" algn="l" defTabSz="2742623" rtl="0" eaLnBrk="1" latinLnBrk="0" hangingPunct="1">
        <a:defRPr sz="5333" kern="1200">
          <a:solidFill>
            <a:schemeClr val="tx1"/>
          </a:solidFill>
          <a:latin typeface="+mn-lt"/>
          <a:ea typeface="+mn-ea"/>
          <a:cs typeface="+mn-cs"/>
        </a:defRPr>
      </a:lvl1pPr>
      <a:lvl2pPr marL="1371312" algn="l" defTabSz="2742623" rtl="0" eaLnBrk="1" latinLnBrk="0" hangingPunct="1">
        <a:defRPr sz="5333" kern="1200">
          <a:solidFill>
            <a:schemeClr val="tx1"/>
          </a:solidFill>
          <a:latin typeface="+mn-lt"/>
          <a:ea typeface="+mn-ea"/>
          <a:cs typeface="+mn-cs"/>
        </a:defRPr>
      </a:lvl2pPr>
      <a:lvl3pPr marL="2742623" algn="l" defTabSz="2742623" rtl="0" eaLnBrk="1" latinLnBrk="0" hangingPunct="1">
        <a:defRPr sz="5333" kern="1200">
          <a:solidFill>
            <a:schemeClr val="tx1"/>
          </a:solidFill>
          <a:latin typeface="+mn-lt"/>
          <a:ea typeface="+mn-ea"/>
          <a:cs typeface="+mn-cs"/>
        </a:defRPr>
      </a:lvl3pPr>
      <a:lvl4pPr marL="4113935" algn="l" defTabSz="2742623" rtl="0" eaLnBrk="1" latinLnBrk="0" hangingPunct="1">
        <a:defRPr sz="5333" kern="1200">
          <a:solidFill>
            <a:schemeClr val="tx1"/>
          </a:solidFill>
          <a:latin typeface="+mn-lt"/>
          <a:ea typeface="+mn-ea"/>
          <a:cs typeface="+mn-cs"/>
        </a:defRPr>
      </a:lvl4pPr>
      <a:lvl5pPr marL="5485246" algn="l" defTabSz="2742623" rtl="0" eaLnBrk="1" latinLnBrk="0" hangingPunct="1">
        <a:defRPr sz="5333" kern="1200">
          <a:solidFill>
            <a:schemeClr val="tx1"/>
          </a:solidFill>
          <a:latin typeface="+mn-lt"/>
          <a:ea typeface="+mn-ea"/>
          <a:cs typeface="+mn-cs"/>
        </a:defRPr>
      </a:lvl5pPr>
      <a:lvl6pPr marL="6856557" algn="l" defTabSz="2742623" rtl="0" eaLnBrk="1" latinLnBrk="0" hangingPunct="1">
        <a:defRPr sz="5333" kern="1200">
          <a:solidFill>
            <a:schemeClr val="tx1"/>
          </a:solidFill>
          <a:latin typeface="+mn-lt"/>
          <a:ea typeface="+mn-ea"/>
          <a:cs typeface="+mn-cs"/>
        </a:defRPr>
      </a:lvl6pPr>
      <a:lvl7pPr marL="8227868" algn="l" defTabSz="2742623" rtl="0" eaLnBrk="1" latinLnBrk="0" hangingPunct="1">
        <a:defRPr sz="5333" kern="1200">
          <a:solidFill>
            <a:schemeClr val="tx1"/>
          </a:solidFill>
          <a:latin typeface="+mn-lt"/>
          <a:ea typeface="+mn-ea"/>
          <a:cs typeface="+mn-cs"/>
        </a:defRPr>
      </a:lvl7pPr>
      <a:lvl8pPr marL="9599181" algn="l" defTabSz="2742623" rtl="0" eaLnBrk="1" latinLnBrk="0" hangingPunct="1">
        <a:defRPr sz="5333" kern="1200">
          <a:solidFill>
            <a:schemeClr val="tx1"/>
          </a:solidFill>
          <a:latin typeface="+mn-lt"/>
          <a:ea typeface="+mn-ea"/>
          <a:cs typeface="+mn-cs"/>
        </a:defRPr>
      </a:lvl8pPr>
      <a:lvl9pPr marL="10970493" algn="l" defTabSz="2742623" rtl="0" eaLnBrk="1" latinLnBrk="0" hangingPunct="1">
        <a:defRPr sz="533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10.png"/><Relationship Id="rId20" Type="http://schemas.openxmlformats.org/officeDocument/2006/relationships/image" Target="../media/image21.png"/><Relationship Id="rId21" Type="http://schemas.openxmlformats.org/officeDocument/2006/relationships/image" Target="../media/image22.png"/><Relationship Id="rId10" Type="http://schemas.openxmlformats.org/officeDocument/2006/relationships/image" Target="../media/image11.png"/><Relationship Id="rId11" Type="http://schemas.openxmlformats.org/officeDocument/2006/relationships/image" Target="../media/image12.png"/><Relationship Id="rId12" Type="http://schemas.openxmlformats.org/officeDocument/2006/relationships/image" Target="../media/image13.jpg"/><Relationship Id="rId13" Type="http://schemas.openxmlformats.org/officeDocument/2006/relationships/image" Target="../media/image14.png"/><Relationship Id="rId14" Type="http://schemas.openxmlformats.org/officeDocument/2006/relationships/image" Target="../media/image15.png"/><Relationship Id="rId15" Type="http://schemas.openxmlformats.org/officeDocument/2006/relationships/image" Target="../media/image16.jpg"/><Relationship Id="rId16" Type="http://schemas.openxmlformats.org/officeDocument/2006/relationships/image" Target="../media/image17.png"/><Relationship Id="rId17" Type="http://schemas.openxmlformats.org/officeDocument/2006/relationships/image" Target="../media/image18.png"/><Relationship Id="rId18" Type="http://schemas.openxmlformats.org/officeDocument/2006/relationships/image" Target="../media/image19.png"/><Relationship Id="rId19" Type="http://schemas.openxmlformats.org/officeDocument/2006/relationships/image" Target="../media/image20.png"/><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tiff"/><Relationship Id="rId7" Type="http://schemas.openxmlformats.org/officeDocument/2006/relationships/image" Target="../media/image8.JPG"/><Relationship Id="rId8"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22"/>
          <p:cNvSpPr txBox="1">
            <a:spLocks noChangeArrowheads="1"/>
          </p:cNvSpPr>
          <p:nvPr/>
        </p:nvSpPr>
        <p:spPr bwMode="auto">
          <a:xfrm>
            <a:off x="4572000" y="64184"/>
            <a:ext cx="27432000" cy="2295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14281" tIns="285702" rIns="114281" bIns="285702"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6666" b="1" dirty="0" smtClean="0">
                <a:solidFill>
                  <a:schemeClr val="bg1"/>
                </a:solidFill>
                <a:latin typeface="+mn-lt"/>
              </a:rPr>
              <a:t>SaaS -  Aggie Moms Boot Club</a:t>
            </a:r>
          </a:p>
          <a:p>
            <a:pPr algn="ctr" eaLnBrk="1" hangingPunct="1"/>
            <a:r>
              <a:rPr lang="en-US" sz="4500" b="1" dirty="0" smtClean="0">
                <a:solidFill>
                  <a:schemeClr val="bg1"/>
                </a:solidFill>
                <a:latin typeface="+mn-lt"/>
              </a:rPr>
              <a:t>The reconstruction of Aggie Moms boot distribution website using Rails</a:t>
            </a:r>
            <a:endParaRPr lang="en-US" sz="4500" b="1" dirty="0">
              <a:solidFill>
                <a:schemeClr val="bg1"/>
              </a:solidFill>
              <a:latin typeface="+mn-lt"/>
            </a:endParaRPr>
          </a:p>
        </p:txBody>
      </p:sp>
      <p:sp>
        <p:nvSpPr>
          <p:cNvPr id="5" name="Text Box 123"/>
          <p:cNvSpPr txBox="1">
            <a:spLocks noChangeArrowheads="1"/>
          </p:cNvSpPr>
          <p:nvPr/>
        </p:nvSpPr>
        <p:spPr bwMode="auto">
          <a:xfrm>
            <a:off x="4572000" y="2000250"/>
            <a:ext cx="27432000" cy="142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14281" tIns="114281" rIns="114281" bIns="114281"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3333" dirty="0" smtClean="0">
                <a:solidFill>
                  <a:schemeClr val="bg1"/>
                </a:solidFill>
              </a:rPr>
              <a:t>Aggie Moms Club (Customer), </a:t>
            </a:r>
            <a:r>
              <a:rPr lang="en-US" sz="3333" dirty="0">
                <a:solidFill>
                  <a:schemeClr val="bg1"/>
                </a:solidFill>
              </a:rPr>
              <a:t>Dr. </a:t>
            </a:r>
            <a:r>
              <a:rPr lang="en-US" sz="3333" dirty="0" smtClean="0">
                <a:solidFill>
                  <a:schemeClr val="bg1"/>
                </a:solidFill>
              </a:rPr>
              <a:t>Huang (</a:t>
            </a:r>
            <a:r>
              <a:rPr lang="en-US" sz="3333" dirty="0" smtClean="0">
                <a:solidFill>
                  <a:schemeClr val="bg1"/>
                </a:solidFill>
              </a:rPr>
              <a:t>Professor)</a:t>
            </a:r>
            <a:endParaRPr lang="en-US" sz="3333" dirty="0" smtClean="0">
              <a:solidFill>
                <a:schemeClr val="bg1"/>
              </a:solidFill>
              <a:latin typeface="+mn-lt"/>
            </a:endParaRPr>
          </a:p>
          <a:p>
            <a:pPr algn="ctr" eaLnBrk="1" hangingPunct="1"/>
            <a:r>
              <a:rPr lang="en-US" sz="3333" dirty="0" smtClean="0">
                <a:solidFill>
                  <a:schemeClr val="bg1"/>
                </a:solidFill>
                <a:latin typeface="+mn-lt"/>
              </a:rPr>
              <a:t>Landon Prewitt, </a:t>
            </a:r>
            <a:r>
              <a:rPr lang="en-US" sz="3333" dirty="0" err="1" smtClean="0">
                <a:solidFill>
                  <a:schemeClr val="bg1"/>
                </a:solidFill>
                <a:latin typeface="+mn-lt"/>
              </a:rPr>
              <a:t>Saifil</a:t>
            </a:r>
            <a:r>
              <a:rPr lang="en-US" sz="3333" dirty="0" smtClean="0">
                <a:solidFill>
                  <a:schemeClr val="bg1"/>
                </a:solidFill>
                <a:latin typeface="+mn-lt"/>
              </a:rPr>
              <a:t> Ali, Shawn </a:t>
            </a:r>
            <a:r>
              <a:rPr lang="en-US" sz="3333" dirty="0" err="1" smtClean="0">
                <a:solidFill>
                  <a:schemeClr val="bg1"/>
                </a:solidFill>
                <a:latin typeface="+mn-lt"/>
              </a:rPr>
              <a:t>Jafari</a:t>
            </a:r>
            <a:r>
              <a:rPr lang="en-US" sz="3333" dirty="0" smtClean="0">
                <a:solidFill>
                  <a:schemeClr val="bg1"/>
                </a:solidFill>
                <a:latin typeface="+mn-lt"/>
              </a:rPr>
              <a:t>, Josiah </a:t>
            </a:r>
            <a:r>
              <a:rPr lang="en-US" sz="3333" dirty="0" err="1" smtClean="0">
                <a:solidFill>
                  <a:schemeClr val="bg1"/>
                </a:solidFill>
                <a:latin typeface="+mn-lt"/>
              </a:rPr>
              <a:t>Egner</a:t>
            </a:r>
            <a:r>
              <a:rPr lang="en-US" sz="3333" dirty="0" smtClean="0">
                <a:solidFill>
                  <a:schemeClr val="bg1"/>
                </a:solidFill>
                <a:latin typeface="+mn-lt"/>
              </a:rPr>
              <a:t>, John Moreno</a:t>
            </a:r>
            <a:endParaRPr lang="en-US" sz="3333" dirty="0">
              <a:solidFill>
                <a:schemeClr val="bg1"/>
              </a:solidFill>
              <a:latin typeface="+mn-lt"/>
            </a:endParaRPr>
          </a:p>
        </p:txBody>
      </p:sp>
      <p:sp>
        <p:nvSpPr>
          <p:cNvPr id="10" name="Text Box 189"/>
          <p:cNvSpPr txBox="1">
            <a:spLocks noChangeArrowheads="1"/>
          </p:cNvSpPr>
          <p:nvPr/>
        </p:nvSpPr>
        <p:spPr bwMode="auto">
          <a:xfrm>
            <a:off x="1219200" y="5016500"/>
            <a:ext cx="10972800" cy="2025837"/>
          </a:xfrm>
          <a:prstGeom prst="rect">
            <a:avLst/>
          </a:prstGeom>
          <a:solidFill>
            <a:schemeClr val="bg1">
              <a:lumMod val="85000"/>
            </a:schemeClr>
          </a:solidFill>
          <a:ln w="12700">
            <a:noFill/>
          </a:ln>
          <a:effectLst>
            <a:softEdge rad="31750"/>
          </a:effectLst>
        </p:spPr>
        <p:txBody>
          <a:bodyPr lIns="114281" tIns="114281" rIns="114281" bIns="114281">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2333" dirty="0" smtClean="0"/>
              <a:t>As a SaaS team in Software Engineering, we were given the privilege of reconstructing the Aggie Mom Associations boot website! The previously existing site was outdated and too simple, containing one page of text and contact information. Our goal was to recreate it with better aesthetics, more functionality, and interactions.</a:t>
            </a:r>
            <a:endParaRPr lang="en-US" sz="2333" dirty="0"/>
          </a:p>
        </p:txBody>
      </p:sp>
      <p:sp>
        <p:nvSpPr>
          <p:cNvPr id="32" name="Rectangle 31"/>
          <p:cNvSpPr/>
          <p:nvPr/>
        </p:nvSpPr>
        <p:spPr>
          <a:xfrm>
            <a:off x="1219200" y="4001828"/>
            <a:ext cx="10972800" cy="990600"/>
          </a:xfrm>
          <a:prstGeom prst="rect">
            <a:avLst/>
          </a:prstGeom>
          <a:solidFill>
            <a:srgbClr val="7C2C2C"/>
          </a:solidFill>
          <a:ln w="12700">
            <a:solidFill>
              <a:srgbClr val="7C2C2C"/>
            </a:solid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r>
              <a:rPr lang="en-US" sz="5500" b="1" dirty="0">
                <a:solidFill>
                  <a:schemeClr val="bg1"/>
                </a:solidFill>
              </a:rPr>
              <a:t>Abstract</a:t>
            </a:r>
            <a:endParaRPr lang="en-US" sz="3667" b="1" dirty="0">
              <a:solidFill>
                <a:schemeClr val="bg1"/>
              </a:solidFill>
            </a:endParaRPr>
          </a:p>
        </p:txBody>
      </p:sp>
      <p:sp>
        <p:nvSpPr>
          <p:cNvPr id="15" name="Text Box 194"/>
          <p:cNvSpPr txBox="1">
            <a:spLocks noChangeArrowheads="1"/>
          </p:cNvSpPr>
          <p:nvPr/>
        </p:nvSpPr>
        <p:spPr bwMode="auto">
          <a:xfrm>
            <a:off x="24390927" y="5680785"/>
            <a:ext cx="11196661" cy="10902049"/>
          </a:xfrm>
          <a:prstGeom prst="rect">
            <a:avLst/>
          </a:prstGeom>
          <a:solidFill>
            <a:schemeClr val="bg1">
              <a:lumMod val="85000"/>
            </a:schemeClr>
          </a:solidFill>
          <a:ln w="12700">
            <a:noFill/>
          </a:ln>
          <a:effectLst>
            <a:softEdge rad="31750"/>
          </a:effectLst>
        </p:spPr>
        <p:txBody>
          <a:bodyPr wrap="square" lIns="114281" tIns="114281" rIns="114281" bIns="114281">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2667" dirty="0" smtClean="0">
                <a:latin typeface="Calibri" pitchFamily="34" charset="0"/>
              </a:rPr>
              <a:t>Our final product consists of a rails app composed of 5 tabs, accessible in a toolbar at the top of the screen.  </a:t>
            </a:r>
          </a:p>
          <a:p>
            <a:pPr eaLnBrk="1" hangingPunct="1"/>
            <a:endParaRPr lang="en-US" sz="2667" dirty="0">
              <a:latin typeface="Calibri" pitchFamily="34" charset="0"/>
            </a:endParaRPr>
          </a:p>
          <a:p>
            <a:pPr eaLnBrk="1" hangingPunct="1"/>
            <a:r>
              <a:rPr lang="en-US" sz="2667" dirty="0" smtClean="0">
                <a:latin typeface="Calibri" pitchFamily="34" charset="0"/>
              </a:rPr>
              <a:t>Home Page: This is the first page that loads when a user connects. A Picture with their setup is shown as well as some background information. </a:t>
            </a:r>
          </a:p>
          <a:p>
            <a:pPr eaLnBrk="1" hangingPunct="1"/>
            <a:endParaRPr lang="en-US" sz="2667" dirty="0">
              <a:latin typeface="Calibri" pitchFamily="34" charset="0"/>
            </a:endParaRPr>
          </a:p>
          <a:p>
            <a:pPr eaLnBrk="1" hangingPunct="1"/>
            <a:r>
              <a:rPr lang="en-US" sz="2667" dirty="0" smtClean="0">
                <a:latin typeface="Calibri" pitchFamily="34" charset="0"/>
              </a:rPr>
              <a:t>About Page: Here, the user can read more about Aggie moms Boot club. They’ll see what they do with their money (Scholarships), and a little about their products and organization that isn’t on the home page. There is also a link to their Facebook and emailing address at the top of the page. </a:t>
            </a:r>
          </a:p>
          <a:p>
            <a:pPr eaLnBrk="1" hangingPunct="1"/>
            <a:endParaRPr lang="en-US" sz="2667" dirty="0">
              <a:latin typeface="Calibri" pitchFamily="34" charset="0"/>
            </a:endParaRPr>
          </a:p>
          <a:p>
            <a:pPr eaLnBrk="1" hangingPunct="1"/>
            <a:r>
              <a:rPr lang="en-US" sz="2667" dirty="0" smtClean="0">
                <a:latin typeface="Calibri" pitchFamily="34" charset="0"/>
              </a:rPr>
              <a:t>FAQ: Here the website provides some general information regarding the products and shipping. </a:t>
            </a:r>
          </a:p>
          <a:p>
            <a:pPr eaLnBrk="1" hangingPunct="1"/>
            <a:endParaRPr lang="en-US" sz="2667" dirty="0">
              <a:latin typeface="Calibri" pitchFamily="34" charset="0"/>
            </a:endParaRPr>
          </a:p>
          <a:p>
            <a:pPr eaLnBrk="1" hangingPunct="1"/>
            <a:r>
              <a:rPr lang="en-US" sz="2667" dirty="0" smtClean="0">
                <a:latin typeface="Calibri" pitchFamily="34" charset="0"/>
              </a:rPr>
              <a:t>Gallery: The user can scroll through various pictures showcasing aggie moms and their products!</a:t>
            </a:r>
          </a:p>
          <a:p>
            <a:pPr eaLnBrk="1" hangingPunct="1"/>
            <a:endParaRPr lang="en-US" sz="2667" dirty="0">
              <a:latin typeface="Calibri" pitchFamily="34" charset="0"/>
            </a:endParaRPr>
          </a:p>
          <a:p>
            <a:pPr eaLnBrk="1" hangingPunct="1"/>
            <a:r>
              <a:rPr lang="en-US" sz="2667" dirty="0" smtClean="0">
                <a:latin typeface="Calibri" pitchFamily="34" charset="0"/>
              </a:rPr>
              <a:t>Products: Here the user can see a grid style view of all available products aggie moms boot club has for sale. The links will then redirect them to a square checkout page where the transaction occurs. Underneath this grid are customer review and notices available for all customers to see. These notifications are written by the administrator.</a:t>
            </a:r>
          </a:p>
          <a:p>
            <a:pPr eaLnBrk="1" hangingPunct="1"/>
            <a:endParaRPr lang="en-US" sz="2667" dirty="0">
              <a:latin typeface="Calibri" pitchFamily="34" charset="0"/>
            </a:endParaRPr>
          </a:p>
          <a:p>
            <a:pPr eaLnBrk="1" hangingPunct="1"/>
            <a:r>
              <a:rPr lang="en-US" sz="2667" dirty="0" smtClean="0">
                <a:latin typeface="Calibri" pitchFamily="34" charset="0"/>
              </a:rPr>
              <a:t>Administrator Portal: In the top left corner of the page, the owner can log in and apply notices for the website as well as manage which reviews are being displayed on the products page. </a:t>
            </a:r>
            <a:endParaRPr lang="en-US" sz="2667" dirty="0">
              <a:latin typeface="Calibri" pitchFamily="34" charset="0"/>
            </a:endParaRPr>
          </a:p>
        </p:txBody>
      </p:sp>
      <p:sp>
        <p:nvSpPr>
          <p:cNvPr id="33" name="Rectangle 32"/>
          <p:cNvSpPr/>
          <p:nvPr/>
        </p:nvSpPr>
        <p:spPr>
          <a:xfrm>
            <a:off x="1219200" y="8088028"/>
            <a:ext cx="10972800" cy="990600"/>
          </a:xfrm>
          <a:prstGeom prst="rect">
            <a:avLst/>
          </a:prstGeom>
          <a:solidFill>
            <a:srgbClr val="7C2C2C"/>
          </a:solidFill>
          <a:ln w="12700">
            <a:solidFill>
              <a:srgbClr val="7C2C2C"/>
            </a:solid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r>
              <a:rPr lang="en-US" sz="5500" b="1" dirty="0">
                <a:solidFill>
                  <a:schemeClr val="bg1"/>
                </a:solidFill>
              </a:rPr>
              <a:t>Objective</a:t>
            </a:r>
          </a:p>
        </p:txBody>
      </p:sp>
      <p:sp>
        <p:nvSpPr>
          <p:cNvPr id="13" name="Text Box 192"/>
          <p:cNvSpPr txBox="1">
            <a:spLocks noChangeArrowheads="1"/>
          </p:cNvSpPr>
          <p:nvPr/>
        </p:nvSpPr>
        <p:spPr bwMode="auto">
          <a:xfrm>
            <a:off x="12785725" y="10473229"/>
            <a:ext cx="10972800" cy="16093150"/>
          </a:xfrm>
          <a:prstGeom prst="rect">
            <a:avLst/>
          </a:prstGeom>
          <a:solidFill>
            <a:schemeClr val="bg1">
              <a:lumMod val="85000"/>
            </a:schemeClr>
          </a:solidFill>
          <a:ln w="12700">
            <a:noFill/>
          </a:ln>
          <a:effectLst>
            <a:softEdge rad="31750"/>
          </a:effectLst>
        </p:spPr>
        <p:txBody>
          <a:bodyPr lIns="114281" tIns="114281" rIns="114281" bIns="114281">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2667" dirty="0" smtClean="0">
                <a:latin typeface="Calibri" pitchFamily="34" charset="0"/>
              </a:rPr>
              <a:t>Throughout the semester long project, we’ve approached the projects with a few styles of engagement. In the beginning, we’ve established a regular meeting time, being the lab times at 3:00 P.M. every Monday and Wednesday, Occasionally on Fridays depending on progress of each iteration. This approach deemed itself good enough throughout the entire duration of the project and never needed adjustment. </a:t>
            </a:r>
          </a:p>
          <a:p>
            <a:pPr eaLnBrk="1" hangingPunct="1"/>
            <a:endParaRPr lang="en-US" sz="2667" dirty="0">
              <a:latin typeface="Calibri" pitchFamily="34" charset="0"/>
            </a:endParaRPr>
          </a:p>
          <a:p>
            <a:pPr eaLnBrk="1" hangingPunct="1"/>
            <a:r>
              <a:rPr lang="en-US" sz="2667" dirty="0" smtClean="0">
                <a:latin typeface="Calibri" pitchFamily="34" charset="0"/>
              </a:rPr>
              <a:t>Programming </a:t>
            </a:r>
            <a:r>
              <a:rPr lang="mr-IN" sz="2667" dirty="0" smtClean="0">
                <a:latin typeface="Calibri" pitchFamily="34" charset="0"/>
              </a:rPr>
              <a:t>–</a:t>
            </a:r>
            <a:r>
              <a:rPr lang="en-US" sz="2667" dirty="0" smtClean="0">
                <a:latin typeface="Calibri" pitchFamily="34" charset="0"/>
              </a:rPr>
              <a:t> During the project, we did not discretely suggest paired programming, however we ended up using this strategy. Shawn and Josiah typically worked together on a lot of the project, Landon and </a:t>
            </a:r>
            <a:r>
              <a:rPr lang="en-US" sz="2667" dirty="0" err="1" smtClean="0">
                <a:latin typeface="Calibri" pitchFamily="34" charset="0"/>
              </a:rPr>
              <a:t>Saifil</a:t>
            </a:r>
            <a:r>
              <a:rPr lang="en-US" sz="2667" dirty="0" smtClean="0">
                <a:latin typeface="Calibri" pitchFamily="34" charset="0"/>
              </a:rPr>
              <a:t> worked as a pair implementing square checkout features and the product page. </a:t>
            </a:r>
            <a:r>
              <a:rPr lang="en-US" sz="2667" dirty="0">
                <a:latin typeface="Calibri" pitchFamily="34" charset="0"/>
              </a:rPr>
              <a:t>Josiah </a:t>
            </a:r>
            <a:r>
              <a:rPr lang="en-US" sz="2667" dirty="0" smtClean="0">
                <a:latin typeface="Calibri" pitchFamily="34" charset="0"/>
              </a:rPr>
              <a:t> also ended </a:t>
            </a:r>
            <a:r>
              <a:rPr lang="en-US" sz="2667" dirty="0">
                <a:latin typeface="Calibri" pitchFamily="34" charset="0"/>
              </a:rPr>
              <a:t>up working on the products page with </a:t>
            </a:r>
            <a:r>
              <a:rPr lang="en-US" sz="2667" dirty="0" smtClean="0">
                <a:latin typeface="Calibri" pitchFamily="34" charset="0"/>
              </a:rPr>
              <a:t>John Austin </a:t>
            </a:r>
            <a:r>
              <a:rPr lang="en-US" sz="2667" dirty="0">
                <a:latin typeface="Calibri" pitchFamily="34" charset="0"/>
              </a:rPr>
              <a:t>as a paired programming team. </a:t>
            </a:r>
            <a:r>
              <a:rPr lang="en-US" sz="2667" dirty="0" smtClean="0">
                <a:latin typeface="Calibri" pitchFamily="34" charset="0"/>
              </a:rPr>
              <a:t> In comparison to our initial approach of everyone working on the project simultaneously in various areas, the paired programming seemed most effective and we used throughout the rest of the project timeline. </a:t>
            </a:r>
          </a:p>
          <a:p>
            <a:pPr eaLnBrk="1" hangingPunct="1"/>
            <a:endParaRPr lang="en-US" sz="2667" dirty="0">
              <a:latin typeface="Calibri" pitchFamily="34" charset="0"/>
            </a:endParaRPr>
          </a:p>
          <a:p>
            <a:pPr eaLnBrk="1" hangingPunct="1"/>
            <a:r>
              <a:rPr lang="en-US" sz="2667" dirty="0" smtClean="0">
                <a:latin typeface="Calibri" pitchFamily="34" charset="0"/>
              </a:rPr>
              <a:t>We’ve distributed the project into four iterations throughout the semester, ensuring that by each deadline, certain user stories and designs were complete with tests. </a:t>
            </a:r>
            <a:endParaRPr lang="en-US" sz="2667" dirty="0">
              <a:latin typeface="Calibri" pitchFamily="34" charset="0"/>
            </a:endParaRPr>
          </a:p>
          <a:p>
            <a:pPr eaLnBrk="1" hangingPunct="1"/>
            <a:endParaRPr lang="en-US" sz="2667" dirty="0" smtClean="0">
              <a:latin typeface="Calibri" pitchFamily="34" charset="0"/>
            </a:endParaRPr>
          </a:p>
          <a:p>
            <a:pPr eaLnBrk="1" hangingPunct="1"/>
            <a:r>
              <a:rPr lang="en-US" sz="2667" dirty="0" smtClean="0">
                <a:latin typeface="Calibri" pitchFamily="34" charset="0"/>
              </a:rPr>
              <a:t>Iteration 1: Created the web application and configured development to </a:t>
            </a:r>
            <a:r>
              <a:rPr lang="en-US" sz="2667" dirty="0" err="1" smtClean="0">
                <a:latin typeface="Calibri" pitchFamily="34" charset="0"/>
              </a:rPr>
              <a:t>Heroku</a:t>
            </a:r>
            <a:r>
              <a:rPr lang="en-US" sz="2667" dirty="0" smtClean="0">
                <a:latin typeface="Calibri" pitchFamily="34" charset="0"/>
              </a:rPr>
              <a:t>. Familiarized ourselves with </a:t>
            </a:r>
            <a:r>
              <a:rPr lang="en-US" sz="2800" dirty="0"/>
              <a:t>Ruby on Rails, including creating routes, views, and controllers. Created a basic template for the main page and the About page to test routes and page navigation, including navigation bar. Created cucumber tests for page </a:t>
            </a:r>
            <a:r>
              <a:rPr lang="en-US" sz="2800" dirty="0" smtClean="0"/>
              <a:t>changing.</a:t>
            </a:r>
          </a:p>
          <a:p>
            <a:pPr eaLnBrk="1" hangingPunct="1"/>
            <a:endParaRPr lang="en-US" sz="2667" dirty="0" smtClean="0">
              <a:latin typeface="Calibri" pitchFamily="34" charset="0"/>
            </a:endParaRPr>
          </a:p>
          <a:p>
            <a:pPr eaLnBrk="1" hangingPunct="1"/>
            <a:r>
              <a:rPr lang="en-US" sz="2667" dirty="0" smtClean="0">
                <a:latin typeface="Calibri" pitchFamily="34" charset="0"/>
              </a:rPr>
              <a:t>Iteration 2: </a:t>
            </a:r>
            <a:r>
              <a:rPr lang="en-US" sz="2800" dirty="0"/>
              <a:t>Created the static web content to have it approved by the client. Created routes and initial page content for main page, About page, FAQ page, and a placeholder for the Gallery page. Updated cucumber tests to include new pages that have been added</a:t>
            </a:r>
            <a:r>
              <a:rPr lang="en-US" sz="2800" dirty="0" smtClean="0"/>
              <a:t>.</a:t>
            </a:r>
          </a:p>
          <a:p>
            <a:pPr eaLnBrk="1" hangingPunct="1"/>
            <a:endParaRPr lang="en-US" sz="2667" dirty="0" smtClean="0">
              <a:latin typeface="Calibri" pitchFamily="34" charset="0"/>
            </a:endParaRPr>
          </a:p>
          <a:p>
            <a:pPr eaLnBrk="1" hangingPunct="1"/>
            <a:r>
              <a:rPr lang="en-US" sz="2667" dirty="0" smtClean="0">
                <a:latin typeface="Calibri" pitchFamily="34" charset="0"/>
              </a:rPr>
              <a:t>Iteration 3: </a:t>
            </a:r>
            <a:r>
              <a:rPr lang="en-US" sz="2800" dirty="0"/>
              <a:t>Integrated customer feedback on existing pages and created Gallery content. Began groundwork for online sale of boots</a:t>
            </a:r>
            <a:r>
              <a:rPr lang="en-US" sz="2800" dirty="0" smtClean="0"/>
              <a:t>.</a:t>
            </a:r>
          </a:p>
          <a:p>
            <a:pPr eaLnBrk="1" hangingPunct="1"/>
            <a:endParaRPr lang="en-US" sz="2667" dirty="0" smtClean="0">
              <a:latin typeface="Calibri" pitchFamily="34" charset="0"/>
            </a:endParaRPr>
          </a:p>
          <a:p>
            <a:pPr eaLnBrk="1" hangingPunct="1"/>
            <a:r>
              <a:rPr lang="en-US" sz="2667" dirty="0" smtClean="0">
                <a:latin typeface="Calibri" pitchFamily="34" charset="0"/>
              </a:rPr>
              <a:t>Iteration 4: </a:t>
            </a:r>
            <a:r>
              <a:rPr lang="en-US" sz="2800" dirty="0" smtClean="0"/>
              <a:t>Finished </a:t>
            </a:r>
            <a:r>
              <a:rPr lang="en-US" sz="2800" dirty="0"/>
              <a:t>online sale of boots (through Square API) and </a:t>
            </a:r>
            <a:r>
              <a:rPr lang="en-US" sz="2800" dirty="0" err="1"/>
              <a:t>bugfixes</a:t>
            </a:r>
            <a:r>
              <a:rPr lang="en-US" sz="2800" dirty="0"/>
              <a:t>.</a:t>
            </a:r>
            <a:endParaRPr lang="en-US" sz="2667" dirty="0">
              <a:latin typeface="Calibri" pitchFamily="34" charset="0"/>
            </a:endParaRPr>
          </a:p>
        </p:txBody>
      </p:sp>
      <p:sp>
        <p:nvSpPr>
          <p:cNvPr id="34" name="Rectangle 33"/>
          <p:cNvSpPr/>
          <p:nvPr/>
        </p:nvSpPr>
        <p:spPr>
          <a:xfrm>
            <a:off x="12785725" y="9466307"/>
            <a:ext cx="10972800" cy="990600"/>
          </a:xfrm>
          <a:prstGeom prst="rect">
            <a:avLst/>
          </a:prstGeom>
          <a:solidFill>
            <a:srgbClr val="7C2C2C"/>
          </a:solidFill>
          <a:ln w="12700">
            <a:solidFill>
              <a:srgbClr val="7C2C2C"/>
            </a:solid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r>
              <a:rPr lang="en-US" sz="3667" b="1" dirty="0" smtClean="0">
                <a:solidFill>
                  <a:schemeClr val="bg1"/>
                </a:solidFill>
              </a:rPr>
              <a:t>Approach and Process</a:t>
            </a:r>
            <a:endParaRPr lang="en-US" sz="3667" b="1" dirty="0">
              <a:solidFill>
                <a:schemeClr val="bg1"/>
              </a:solidFill>
            </a:endParaRPr>
          </a:p>
        </p:txBody>
      </p:sp>
      <p:sp>
        <p:nvSpPr>
          <p:cNvPr id="14" name="Text Box 193"/>
          <p:cNvSpPr txBox="1">
            <a:spLocks noChangeArrowheads="1"/>
          </p:cNvSpPr>
          <p:nvPr/>
        </p:nvSpPr>
        <p:spPr bwMode="auto">
          <a:xfrm>
            <a:off x="24320501" y="21883867"/>
            <a:ext cx="11196661" cy="4745556"/>
          </a:xfrm>
          <a:prstGeom prst="rect">
            <a:avLst/>
          </a:prstGeom>
          <a:solidFill>
            <a:schemeClr val="bg1">
              <a:lumMod val="85000"/>
            </a:schemeClr>
          </a:solidFill>
          <a:ln w="12700">
            <a:noFill/>
          </a:ln>
          <a:effectLst>
            <a:softEdge rad="31750"/>
          </a:effectLst>
        </p:spPr>
        <p:txBody>
          <a:bodyPr wrap="square" lIns="114281" tIns="114281" rIns="114281" bIns="114281">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endParaRPr lang="en-US" sz="2667" dirty="0" smtClean="0">
              <a:latin typeface="Calibri" pitchFamily="34" charset="0"/>
            </a:endParaRPr>
          </a:p>
          <a:p>
            <a:pPr eaLnBrk="1" hangingPunct="1"/>
            <a:endParaRPr lang="en-US" sz="2667" dirty="0">
              <a:latin typeface="Calibri" pitchFamily="34" charset="0"/>
            </a:endParaRPr>
          </a:p>
          <a:p>
            <a:pPr eaLnBrk="1" hangingPunct="1"/>
            <a:endParaRPr lang="en-US" sz="2667" dirty="0" smtClean="0">
              <a:latin typeface="Calibri" pitchFamily="34" charset="0"/>
            </a:endParaRPr>
          </a:p>
          <a:p>
            <a:pPr eaLnBrk="1" hangingPunct="1"/>
            <a:endParaRPr lang="en-US" sz="2667" dirty="0">
              <a:latin typeface="Calibri" pitchFamily="34" charset="0"/>
            </a:endParaRPr>
          </a:p>
          <a:p>
            <a:pPr eaLnBrk="1" hangingPunct="1"/>
            <a:endParaRPr lang="en-US" sz="2667" dirty="0" smtClean="0">
              <a:latin typeface="Calibri" pitchFamily="34" charset="0"/>
            </a:endParaRPr>
          </a:p>
          <a:p>
            <a:pPr eaLnBrk="1" hangingPunct="1"/>
            <a:endParaRPr lang="en-US" sz="2667" dirty="0">
              <a:latin typeface="Calibri" pitchFamily="34" charset="0"/>
            </a:endParaRPr>
          </a:p>
          <a:p>
            <a:pPr eaLnBrk="1" hangingPunct="1"/>
            <a:endParaRPr lang="en-US" sz="2667" dirty="0" smtClean="0">
              <a:latin typeface="Calibri" pitchFamily="34" charset="0"/>
            </a:endParaRPr>
          </a:p>
          <a:p>
            <a:pPr eaLnBrk="1" hangingPunct="1"/>
            <a:endParaRPr lang="en-US" sz="2667" dirty="0">
              <a:latin typeface="Calibri" pitchFamily="34" charset="0"/>
            </a:endParaRPr>
          </a:p>
          <a:p>
            <a:pPr eaLnBrk="1" hangingPunct="1"/>
            <a:endParaRPr lang="en-US" sz="2667" dirty="0" smtClean="0">
              <a:latin typeface="Calibri" pitchFamily="34" charset="0"/>
            </a:endParaRPr>
          </a:p>
          <a:p>
            <a:pPr eaLnBrk="1" hangingPunct="1"/>
            <a:endParaRPr lang="en-US" sz="2667" dirty="0">
              <a:latin typeface="Calibri" pitchFamily="34" charset="0"/>
            </a:endParaRPr>
          </a:p>
          <a:p>
            <a:pPr eaLnBrk="1" hangingPunct="1"/>
            <a:endParaRPr lang="en-US" sz="2667" dirty="0">
              <a:latin typeface="Calibri" pitchFamily="34" charset="0"/>
            </a:endParaRPr>
          </a:p>
        </p:txBody>
      </p:sp>
      <p:sp>
        <p:nvSpPr>
          <p:cNvPr id="36" name="Rectangle 35"/>
          <p:cNvSpPr/>
          <p:nvPr/>
        </p:nvSpPr>
        <p:spPr>
          <a:xfrm>
            <a:off x="24320501" y="20871388"/>
            <a:ext cx="11196661" cy="990600"/>
          </a:xfrm>
          <a:prstGeom prst="rect">
            <a:avLst/>
          </a:prstGeom>
          <a:solidFill>
            <a:srgbClr val="7C2C2C"/>
          </a:solidFill>
          <a:ln w="12700">
            <a:solidFill>
              <a:srgbClr val="7C2C2C"/>
            </a:solid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r>
              <a:rPr lang="en-US" sz="3667" b="1" dirty="0" smtClean="0">
                <a:solidFill>
                  <a:schemeClr val="bg1"/>
                </a:solidFill>
              </a:rPr>
              <a:t>Tools &amp; Environments</a:t>
            </a:r>
            <a:endParaRPr lang="en-US" sz="3667" b="1" dirty="0">
              <a:solidFill>
                <a:schemeClr val="bg1"/>
              </a:solidFill>
            </a:endParaRPr>
          </a:p>
        </p:txBody>
      </p:sp>
      <p:sp>
        <p:nvSpPr>
          <p:cNvPr id="11" name="Text Box 190"/>
          <p:cNvSpPr txBox="1">
            <a:spLocks noChangeArrowheads="1"/>
          </p:cNvSpPr>
          <p:nvPr/>
        </p:nvSpPr>
        <p:spPr bwMode="auto">
          <a:xfrm>
            <a:off x="1219200" y="9091119"/>
            <a:ext cx="10972800" cy="7769974"/>
          </a:xfrm>
          <a:prstGeom prst="rect">
            <a:avLst/>
          </a:prstGeom>
          <a:solidFill>
            <a:schemeClr val="bg1">
              <a:lumMod val="85000"/>
            </a:schemeClr>
          </a:solidFill>
          <a:ln w="12700">
            <a:noFill/>
          </a:ln>
          <a:effectLst>
            <a:softEdge rad="31750"/>
          </a:effectLst>
        </p:spPr>
        <p:txBody>
          <a:bodyPr lIns="114281" tIns="114281" rIns="114281" bIns="114281">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r>
              <a:rPr lang="en-US" sz="2333" dirty="0" smtClean="0"/>
              <a:t>The objectives of this project pertain to two primary goals. </a:t>
            </a:r>
          </a:p>
          <a:p>
            <a:endParaRPr lang="en-US" sz="2333" dirty="0"/>
          </a:p>
          <a:p>
            <a:r>
              <a:rPr lang="en-US" sz="2333" dirty="0" smtClean="0"/>
              <a:t>The first being to satisfy the customer. This entails establishing a strong communication with our customers to begin. From our communication with the customer, we were given specifics for the website to withhold, and then any additions can be added if desired. One of the features / requirements was for the website to at least provide information regarding the aggie moms club and aggie mom organization so that the customers can know more about them. Second, there should be a way for the customer to view what the products would look like and see what was available to purchase. Lastly and most importantly, the website must have some for of checkout so that the customers could purchase their products online using square, without having to create a purchase form through email / paper as they have been doing. The reason is because their method of creating forms to deal with purchases was a hustle and the most tedious part of their business. </a:t>
            </a:r>
          </a:p>
          <a:p>
            <a:endParaRPr lang="en-US" sz="2333" dirty="0"/>
          </a:p>
          <a:p>
            <a:r>
              <a:rPr lang="en-US" sz="2333" dirty="0" smtClean="0"/>
              <a:t>The second goal was to learn about SaaS and software developing by having hands on experience throughout the entire process. Through this, we would learn the best approaches, and apply what was taught in the class to a real world project. </a:t>
            </a:r>
            <a:endParaRPr lang="en-US" sz="2333" dirty="0"/>
          </a:p>
          <a:p>
            <a:endParaRPr lang="en-US" sz="2333" dirty="0"/>
          </a:p>
        </p:txBody>
      </p:sp>
      <p:sp>
        <p:nvSpPr>
          <p:cNvPr id="45" name="Rectangle 44"/>
          <p:cNvSpPr/>
          <p:nvPr/>
        </p:nvSpPr>
        <p:spPr>
          <a:xfrm>
            <a:off x="24384000" y="4001828"/>
            <a:ext cx="11196661" cy="1716900"/>
          </a:xfrm>
          <a:prstGeom prst="rect">
            <a:avLst/>
          </a:prstGeom>
          <a:solidFill>
            <a:srgbClr val="7C2C2C"/>
          </a:solidFill>
          <a:ln w="12700">
            <a:solidFill>
              <a:srgbClr val="7C2C2C"/>
            </a:solid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r>
              <a:rPr lang="en-US" sz="3667" b="1" dirty="0" smtClean="0">
                <a:solidFill>
                  <a:schemeClr val="bg1"/>
                </a:solidFill>
              </a:rPr>
              <a:t>Results</a:t>
            </a:r>
          </a:p>
          <a:p>
            <a:pPr algn="ctr"/>
            <a:r>
              <a:rPr lang="en-US" sz="3667" b="1" dirty="0" smtClean="0">
                <a:solidFill>
                  <a:schemeClr val="bg1"/>
                </a:solidFill>
              </a:rPr>
              <a:t>Aggie-mom-</a:t>
            </a:r>
            <a:r>
              <a:rPr lang="en-US" sz="3667" b="1" dirty="0" err="1" smtClean="0">
                <a:solidFill>
                  <a:schemeClr val="bg1"/>
                </a:solidFill>
              </a:rPr>
              <a:t>boots.herokuapp.com</a:t>
            </a:r>
            <a:endParaRPr lang="en-US" sz="3667" b="1" dirty="0">
              <a:solidFill>
                <a:schemeClr val="bg1"/>
              </a:solidFill>
            </a:endParaRPr>
          </a:p>
        </p:txBody>
      </p:sp>
      <p:pic>
        <p:nvPicPr>
          <p:cNvPr id="1028" name="Picture 4" descr="http://brandguide.tamu.edu/downloads/logos/TAM-PrimaryMarkB-whit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719375" y="-12030857"/>
            <a:ext cx="20952225" cy="69840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ollege of Engineering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765501" y="1057524"/>
            <a:ext cx="7499684" cy="126399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6159" y="287405"/>
            <a:ext cx="3467100" cy="2921000"/>
          </a:xfrm>
          <a:prstGeom prst="rect">
            <a:avLst/>
          </a:prstGeom>
        </p:spPr>
      </p:pic>
      <p:pic>
        <p:nvPicPr>
          <p:cNvPr id="17" name="Picture 2" descr="aptur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39999" y="3535625"/>
            <a:ext cx="6293182" cy="5407709"/>
          </a:xfrm>
          <a:prstGeom prst="rect">
            <a:avLst/>
          </a:prstGeom>
          <a:noFill/>
          <a:extLst>
            <a:ext uri="{909E8E84-426E-40DD-AFC4-6F175D3DCCD1}">
              <a14:hiddenFill xmlns:a14="http://schemas.microsoft.com/office/drawing/2010/main">
                <a:solidFill>
                  <a:srgbClr val="FFFFFF"/>
                </a:solidFill>
              </a14:hiddenFill>
            </a:ext>
          </a:extLst>
        </p:spPr>
      </p:pic>
      <p:sp>
        <p:nvSpPr>
          <p:cNvPr id="38" name="Rectangle 37"/>
          <p:cNvSpPr/>
          <p:nvPr/>
        </p:nvSpPr>
        <p:spPr>
          <a:xfrm>
            <a:off x="1250949" y="17457683"/>
            <a:ext cx="10972800" cy="990600"/>
          </a:xfrm>
          <a:prstGeom prst="rect">
            <a:avLst/>
          </a:prstGeom>
          <a:solidFill>
            <a:srgbClr val="7C2C2C"/>
          </a:solidFill>
          <a:ln w="12700">
            <a:solidFill>
              <a:srgbClr val="7C2C2C"/>
            </a:solidFill>
          </a:ln>
        </p:spPr>
        <p:style>
          <a:lnRef idx="2">
            <a:schemeClr val="accent1">
              <a:shade val="50000"/>
            </a:schemeClr>
          </a:lnRef>
          <a:fillRef idx="1">
            <a:schemeClr val="accent1"/>
          </a:fillRef>
          <a:effectRef idx="0">
            <a:schemeClr val="accent1"/>
          </a:effectRef>
          <a:fontRef idx="minor">
            <a:schemeClr val="lt1"/>
          </a:fontRef>
        </p:style>
        <p:txBody>
          <a:bodyPr lIns="57140" tIns="28570" rIns="57140" bIns="28570" rtlCol="0" anchor="ctr"/>
          <a:lstStyle/>
          <a:p>
            <a:pPr algn="ctr"/>
            <a:r>
              <a:rPr lang="en-US" sz="5500" b="1" dirty="0" smtClean="0">
                <a:solidFill>
                  <a:schemeClr val="bg1"/>
                </a:solidFill>
              </a:rPr>
              <a:t>The Team</a:t>
            </a:r>
            <a:endParaRPr lang="en-US" sz="5500" b="1" dirty="0">
              <a:solidFill>
                <a:schemeClr val="bg1"/>
              </a:solidFill>
            </a:endParaRPr>
          </a:p>
        </p:txBody>
      </p:sp>
      <p:sp>
        <p:nvSpPr>
          <p:cNvPr id="39" name="Text Box 190"/>
          <p:cNvSpPr txBox="1">
            <a:spLocks noChangeArrowheads="1"/>
          </p:cNvSpPr>
          <p:nvPr/>
        </p:nvSpPr>
        <p:spPr bwMode="auto">
          <a:xfrm>
            <a:off x="1250949" y="18448283"/>
            <a:ext cx="10972800" cy="8128982"/>
          </a:xfrm>
          <a:prstGeom prst="rect">
            <a:avLst/>
          </a:prstGeom>
          <a:solidFill>
            <a:schemeClr val="bg1">
              <a:lumMod val="85000"/>
            </a:schemeClr>
          </a:solidFill>
          <a:ln w="12700">
            <a:noFill/>
          </a:ln>
          <a:effectLst>
            <a:softEdge rad="31750"/>
          </a:effectLst>
        </p:spPr>
        <p:txBody>
          <a:bodyPr lIns="114281" tIns="114281" rIns="114281" bIns="114281">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endParaRPr lang="en-US" sz="2333" dirty="0" smtClean="0"/>
          </a:p>
          <a:p>
            <a:r>
              <a:rPr lang="en-US" sz="2333" b="1" dirty="0" err="1" smtClean="0"/>
              <a:t>Saifil</a:t>
            </a:r>
            <a:r>
              <a:rPr lang="en-US" sz="2333" b="1" dirty="0" smtClean="0"/>
              <a:t> Ali </a:t>
            </a:r>
            <a:r>
              <a:rPr lang="mr-IN" sz="2333" dirty="0" smtClean="0"/>
              <a:t>–</a:t>
            </a:r>
            <a:r>
              <a:rPr lang="en-US" sz="2333" dirty="0" smtClean="0"/>
              <a:t> Software Development (Front-end, Square Checkout)</a:t>
            </a:r>
          </a:p>
          <a:p>
            <a:endParaRPr lang="en-US" sz="2333" dirty="0"/>
          </a:p>
          <a:p>
            <a:endParaRPr lang="en-US" sz="2333" dirty="0"/>
          </a:p>
          <a:p>
            <a:r>
              <a:rPr lang="en-US" sz="2333" dirty="0"/>
              <a:t> </a:t>
            </a:r>
            <a:r>
              <a:rPr lang="en-US" sz="2333" dirty="0" smtClean="0"/>
              <a:t>               </a:t>
            </a:r>
          </a:p>
          <a:p>
            <a:r>
              <a:rPr lang="en-US" sz="2333" dirty="0"/>
              <a:t> </a:t>
            </a:r>
            <a:r>
              <a:rPr lang="en-US" sz="2333" dirty="0" smtClean="0"/>
              <a:t>                        </a:t>
            </a:r>
            <a:r>
              <a:rPr lang="en-US" sz="2333" b="1" dirty="0" smtClean="0"/>
              <a:t>Landon Prewitt</a:t>
            </a:r>
            <a:r>
              <a:rPr lang="en-US" sz="2333" dirty="0" smtClean="0"/>
              <a:t> </a:t>
            </a:r>
            <a:r>
              <a:rPr lang="mr-IN" sz="2333" dirty="0" smtClean="0"/>
              <a:t>–</a:t>
            </a:r>
            <a:r>
              <a:rPr lang="en-US" sz="2333" dirty="0" smtClean="0"/>
              <a:t> Software Development (Front-end, Square</a:t>
            </a:r>
          </a:p>
          <a:p>
            <a:r>
              <a:rPr lang="en-US" sz="2333" dirty="0"/>
              <a:t>	</a:t>
            </a:r>
            <a:r>
              <a:rPr lang="en-US" sz="2333" dirty="0" smtClean="0"/>
              <a:t>Checkout, About Page)</a:t>
            </a:r>
            <a:endParaRPr lang="en-US" sz="2333" dirty="0"/>
          </a:p>
          <a:p>
            <a:endParaRPr lang="en-US" sz="2333" dirty="0" smtClean="0"/>
          </a:p>
          <a:p>
            <a:r>
              <a:rPr lang="en-US" sz="2333" dirty="0" smtClean="0"/>
              <a:t>	</a:t>
            </a:r>
          </a:p>
          <a:p>
            <a:endParaRPr lang="en-US" sz="2333" dirty="0"/>
          </a:p>
          <a:p>
            <a:r>
              <a:rPr lang="en-US" sz="2333" dirty="0"/>
              <a:t> </a:t>
            </a:r>
            <a:r>
              <a:rPr lang="en-US" sz="2333" b="1" dirty="0" smtClean="0"/>
              <a:t>Shawn </a:t>
            </a:r>
            <a:r>
              <a:rPr lang="en-US" sz="2333" b="1" dirty="0" err="1" smtClean="0"/>
              <a:t>Jafari</a:t>
            </a:r>
            <a:r>
              <a:rPr lang="en-US" sz="2333" dirty="0" smtClean="0"/>
              <a:t> </a:t>
            </a:r>
            <a:r>
              <a:rPr lang="mr-IN" sz="2333" dirty="0" smtClean="0"/>
              <a:t>–</a:t>
            </a:r>
            <a:r>
              <a:rPr lang="en-US" sz="2333" dirty="0" smtClean="0"/>
              <a:t> Scrum Master, Software Developer (Testing,</a:t>
            </a:r>
          </a:p>
          <a:p>
            <a:r>
              <a:rPr lang="en-US" sz="2333" dirty="0"/>
              <a:t>	</a:t>
            </a:r>
            <a:r>
              <a:rPr lang="en-US" sz="2333" dirty="0" smtClean="0"/>
              <a:t>Pivotal Tracking, User Reviews, Login)</a:t>
            </a:r>
          </a:p>
          <a:p>
            <a:endParaRPr lang="en-US" sz="2333" dirty="0"/>
          </a:p>
          <a:p>
            <a:r>
              <a:rPr lang="en-US" sz="2333" dirty="0" smtClean="0"/>
              <a:t>                         </a:t>
            </a:r>
            <a:r>
              <a:rPr lang="en-US" sz="2333" b="1" dirty="0" smtClean="0"/>
              <a:t>John Austin Moreno </a:t>
            </a:r>
            <a:r>
              <a:rPr lang="mr-IN" sz="2333" dirty="0" smtClean="0"/>
              <a:t>–</a:t>
            </a:r>
            <a:r>
              <a:rPr lang="en-US" sz="2333" dirty="0" smtClean="0"/>
              <a:t> Software Development (Gallery Page)</a:t>
            </a:r>
            <a:endParaRPr lang="en-US" sz="2333" dirty="0"/>
          </a:p>
          <a:p>
            <a:endParaRPr lang="en-US" sz="2333" dirty="0" smtClean="0"/>
          </a:p>
          <a:p>
            <a:endParaRPr lang="en-US" sz="2333" dirty="0" smtClean="0"/>
          </a:p>
          <a:p>
            <a:endParaRPr lang="en-US" sz="2333" dirty="0"/>
          </a:p>
          <a:p>
            <a:endParaRPr lang="en-US" sz="2333" dirty="0"/>
          </a:p>
          <a:p>
            <a:r>
              <a:rPr lang="en-US" sz="2333" b="1" dirty="0" smtClean="0"/>
              <a:t>Josiah </a:t>
            </a:r>
            <a:r>
              <a:rPr lang="en-US" sz="2333" b="1" dirty="0" err="1" smtClean="0"/>
              <a:t>Egner</a:t>
            </a:r>
            <a:r>
              <a:rPr lang="en-US" sz="2333" b="1" dirty="0" smtClean="0"/>
              <a:t> </a:t>
            </a:r>
            <a:r>
              <a:rPr lang="mr-IN" sz="2333" b="1" dirty="0" smtClean="0"/>
              <a:t>–</a:t>
            </a:r>
            <a:r>
              <a:rPr lang="en-US" sz="2333" b="1" dirty="0" smtClean="0"/>
              <a:t> </a:t>
            </a:r>
            <a:r>
              <a:rPr lang="en-US" sz="2333" dirty="0" smtClean="0"/>
              <a:t>Team Leader, Software Dev, Communication</a:t>
            </a:r>
          </a:p>
          <a:p>
            <a:r>
              <a:rPr lang="en-US" sz="2333" dirty="0" smtClean="0"/>
              <a:t>(Home page, Organized Meetings, Managed Repository)</a:t>
            </a:r>
          </a:p>
          <a:p>
            <a:endParaRPr lang="en-US" sz="2333" dirty="0"/>
          </a:p>
          <a:p>
            <a:r>
              <a:rPr lang="en-US" sz="2333" dirty="0" smtClean="0"/>
              <a:t> </a:t>
            </a:r>
            <a:endParaRPr lang="en-US" sz="2333" dirty="0"/>
          </a:p>
        </p:txBody>
      </p:sp>
      <p:pic>
        <p:nvPicPr>
          <p:cNvPr id="18" name="Picture 17"/>
          <p:cNvPicPr>
            <a:picLocks noChangeAspect="1"/>
          </p:cNvPicPr>
          <p:nvPr/>
        </p:nvPicPr>
        <p:blipFill>
          <a:blip r:embed="rId6"/>
          <a:stretch>
            <a:fillRect/>
          </a:stretch>
        </p:blipFill>
        <p:spPr>
          <a:xfrm>
            <a:off x="10134600" y="18692324"/>
            <a:ext cx="1600200" cy="1600200"/>
          </a:xfrm>
          <a:prstGeom prst="rect">
            <a:avLst/>
          </a:prstGeom>
        </p:spPr>
      </p:pic>
      <p:pic>
        <p:nvPicPr>
          <p:cNvPr id="20" name="Picture 1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50646" y="19519550"/>
            <a:ext cx="1658636" cy="1847138"/>
          </a:xfrm>
          <a:prstGeom prst="rect">
            <a:avLst/>
          </a:prstGeom>
        </p:spPr>
      </p:pic>
      <p:pic>
        <p:nvPicPr>
          <p:cNvPr id="21" name="Picture 2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071099" y="20961084"/>
            <a:ext cx="1638300" cy="1689100"/>
          </a:xfrm>
          <a:prstGeom prst="rect">
            <a:avLst/>
          </a:prstGeom>
        </p:spPr>
      </p:pic>
      <p:pic>
        <p:nvPicPr>
          <p:cNvPr id="22" name="Picture 2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50646" y="22735800"/>
            <a:ext cx="1606923" cy="1581416"/>
          </a:xfrm>
          <a:prstGeom prst="rect">
            <a:avLst/>
          </a:prstGeom>
        </p:spPr>
      </p:pic>
      <p:pic>
        <p:nvPicPr>
          <p:cNvPr id="23" name="Picture 2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546331" y="23917116"/>
            <a:ext cx="2188469" cy="1974960"/>
          </a:xfrm>
          <a:prstGeom prst="rect">
            <a:avLst/>
          </a:prstGeom>
        </p:spPr>
      </p:pic>
      <p:pic>
        <p:nvPicPr>
          <p:cNvPr id="24" name="Picture 2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4612600" y="22102070"/>
            <a:ext cx="1270000" cy="1267460"/>
          </a:xfrm>
          <a:prstGeom prst="rect">
            <a:avLst/>
          </a:prstGeom>
        </p:spPr>
      </p:pic>
      <p:pic>
        <p:nvPicPr>
          <p:cNvPr id="25" name="Picture 24"/>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6136601" y="22133570"/>
            <a:ext cx="2133600" cy="1248156"/>
          </a:xfrm>
          <a:prstGeom prst="rect">
            <a:avLst/>
          </a:prstGeom>
        </p:spPr>
      </p:pic>
      <p:pic>
        <p:nvPicPr>
          <p:cNvPr id="26" name="Picture 25"/>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74231" y="22082385"/>
            <a:ext cx="2489199" cy="1306829"/>
          </a:xfrm>
          <a:prstGeom prst="rect">
            <a:avLst/>
          </a:prstGeom>
        </p:spPr>
      </p:pic>
      <p:pic>
        <p:nvPicPr>
          <p:cNvPr id="29" name="Picture 28"/>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1567460" y="22157736"/>
            <a:ext cx="3566437" cy="1231478"/>
          </a:xfrm>
          <a:prstGeom prst="rect">
            <a:avLst/>
          </a:prstGeom>
        </p:spPr>
      </p:pic>
      <p:pic>
        <p:nvPicPr>
          <p:cNvPr id="30" name="Picture 29"/>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4612600" y="23672008"/>
            <a:ext cx="2324562" cy="1550192"/>
          </a:xfrm>
          <a:prstGeom prst="rect">
            <a:avLst/>
          </a:prstGeom>
        </p:spPr>
      </p:pic>
      <p:pic>
        <p:nvPicPr>
          <p:cNvPr id="40" name="Picture 39"/>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7200526" y="23731745"/>
            <a:ext cx="3341155" cy="1410710"/>
          </a:xfrm>
          <a:prstGeom prst="rect">
            <a:avLst/>
          </a:prstGeom>
        </p:spPr>
      </p:pic>
      <p:pic>
        <p:nvPicPr>
          <p:cNvPr id="41" name="Picture 4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1314921" y="23860016"/>
            <a:ext cx="3429000" cy="914400"/>
          </a:xfrm>
          <a:prstGeom prst="rect">
            <a:avLst/>
          </a:prstGeom>
        </p:spPr>
      </p:pic>
      <p:pic>
        <p:nvPicPr>
          <p:cNvPr id="42" name="Picture 41"/>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4610741" y="25405821"/>
            <a:ext cx="1454220" cy="972510"/>
          </a:xfrm>
          <a:prstGeom prst="rect">
            <a:avLst/>
          </a:prstGeom>
        </p:spPr>
      </p:pic>
      <p:pic>
        <p:nvPicPr>
          <p:cNvPr id="43" name="Picture 42"/>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7593256" y="25229604"/>
            <a:ext cx="1286544" cy="1153934"/>
          </a:xfrm>
          <a:prstGeom prst="rect">
            <a:avLst/>
          </a:prstGeom>
        </p:spPr>
      </p:pic>
      <p:pic>
        <p:nvPicPr>
          <p:cNvPr id="44" name="Picture 43"/>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4320501" y="16567926"/>
            <a:ext cx="5577608" cy="4158421"/>
          </a:xfrm>
          <a:prstGeom prst="rect">
            <a:avLst/>
          </a:prstGeom>
        </p:spPr>
      </p:pic>
      <p:pic>
        <p:nvPicPr>
          <p:cNvPr id="46" name="Picture 45"/>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0395674" y="16613113"/>
            <a:ext cx="4738223" cy="4158421"/>
          </a:xfrm>
          <a:prstGeom prst="rect">
            <a:avLst/>
          </a:prstGeom>
        </p:spPr>
      </p:pic>
    </p:spTree>
    <p:extLst>
      <p:ext uri="{BB962C8B-B14F-4D97-AF65-F5344CB8AC3E}">
        <p14:creationId xmlns:p14="http://schemas.microsoft.com/office/powerpoint/2010/main" val="2251251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4065</TotalTime>
  <Words>954</Words>
  <Application>Microsoft Macintosh PowerPoint</Application>
  <PresentationFormat>Custom</PresentationFormat>
  <Paragraphs>74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Mangal</vt:lpstr>
      <vt:lpstr>Office Theme</vt:lpstr>
      <vt:lpstr>PowerPoint Presentation</vt:lpstr>
    </vt:vector>
  </TitlesOfParts>
  <Company>Genigraphics LLC</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Genigraphics Research Poster Template 36x48</dc:title>
  <dc:creator>Jay Larson</dc:creator>
  <dc:description>Quality poster printing
www.genigraphics.com
1-800-790-4001</dc:description>
  <cp:lastModifiedBy>Landon Prewitt</cp:lastModifiedBy>
  <cp:revision>124</cp:revision>
  <cp:lastPrinted>2013-02-12T02:21:55Z</cp:lastPrinted>
  <dcterms:created xsi:type="dcterms:W3CDTF">2013-02-10T21:14:48Z</dcterms:created>
  <dcterms:modified xsi:type="dcterms:W3CDTF">2017-05-02T23:52:05Z</dcterms:modified>
</cp:coreProperties>
</file>

<file path=docProps/thumbnail.jpeg>
</file>